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8EFF"/>
    <a:srgbClr val="D077FF"/>
    <a:srgbClr val="E48E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3632"/>
  </p:normalViewPr>
  <p:slideViewPr>
    <p:cSldViewPr snapToGrid="0" snapToObjects="1">
      <p:cViewPr varScale="1">
        <p:scale>
          <a:sx n="108" d="100"/>
          <a:sy n="108" d="100"/>
        </p:scale>
        <p:origin x="67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AAC075-458D-3746-961C-F000C63BB8C3}" type="datetimeFigureOut">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D27BA9-22B1-8C48-8DFB-61143D0335D9}" type="slidenum">
              <a:rPr lang="en-US" smtClean="0"/>
              <a:t>‹#›</a:t>
            </a:fld>
            <a:endParaRPr lang="en-US" dirty="0"/>
          </a:p>
        </p:txBody>
      </p:sp>
    </p:spTree>
    <p:extLst>
      <p:ext uri="{BB962C8B-B14F-4D97-AF65-F5344CB8AC3E}">
        <p14:creationId xmlns:p14="http://schemas.microsoft.com/office/powerpoint/2010/main" val="1455902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AAC075-458D-3746-961C-F000C63BB8C3}" type="datetimeFigureOut">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D27BA9-22B1-8C48-8DFB-61143D0335D9}" type="slidenum">
              <a:rPr lang="en-US" smtClean="0"/>
              <a:t>‹#›</a:t>
            </a:fld>
            <a:endParaRPr lang="en-US" dirty="0"/>
          </a:p>
        </p:txBody>
      </p:sp>
    </p:spTree>
    <p:extLst>
      <p:ext uri="{BB962C8B-B14F-4D97-AF65-F5344CB8AC3E}">
        <p14:creationId xmlns:p14="http://schemas.microsoft.com/office/powerpoint/2010/main" val="1186786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AAC075-458D-3746-961C-F000C63BB8C3}" type="datetimeFigureOut">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D27BA9-22B1-8C48-8DFB-61143D0335D9}" type="slidenum">
              <a:rPr lang="en-US" smtClean="0"/>
              <a:t>‹#›</a:t>
            </a:fld>
            <a:endParaRPr lang="en-US" dirty="0"/>
          </a:p>
        </p:txBody>
      </p:sp>
    </p:spTree>
    <p:extLst>
      <p:ext uri="{BB962C8B-B14F-4D97-AF65-F5344CB8AC3E}">
        <p14:creationId xmlns:p14="http://schemas.microsoft.com/office/powerpoint/2010/main" val="495768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AAC075-458D-3746-961C-F000C63BB8C3}" type="datetimeFigureOut">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D27BA9-22B1-8C48-8DFB-61143D0335D9}" type="slidenum">
              <a:rPr lang="en-US" smtClean="0"/>
              <a:t>‹#›</a:t>
            </a:fld>
            <a:endParaRPr lang="en-US" dirty="0"/>
          </a:p>
        </p:txBody>
      </p:sp>
    </p:spTree>
    <p:extLst>
      <p:ext uri="{BB962C8B-B14F-4D97-AF65-F5344CB8AC3E}">
        <p14:creationId xmlns:p14="http://schemas.microsoft.com/office/powerpoint/2010/main" val="917618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AAC075-458D-3746-961C-F000C63BB8C3}" type="datetimeFigureOut">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D27BA9-22B1-8C48-8DFB-61143D0335D9}" type="slidenum">
              <a:rPr lang="en-US" smtClean="0"/>
              <a:t>‹#›</a:t>
            </a:fld>
            <a:endParaRPr lang="en-US" dirty="0"/>
          </a:p>
        </p:txBody>
      </p:sp>
    </p:spTree>
    <p:extLst>
      <p:ext uri="{BB962C8B-B14F-4D97-AF65-F5344CB8AC3E}">
        <p14:creationId xmlns:p14="http://schemas.microsoft.com/office/powerpoint/2010/main" val="1329959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AAC075-458D-3746-961C-F000C63BB8C3}" type="datetimeFigureOut">
              <a:rPr lang="en-US" smtClean="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D27BA9-22B1-8C48-8DFB-61143D0335D9}" type="slidenum">
              <a:rPr lang="en-US" smtClean="0"/>
              <a:t>‹#›</a:t>
            </a:fld>
            <a:endParaRPr lang="en-US" dirty="0"/>
          </a:p>
        </p:txBody>
      </p:sp>
    </p:spTree>
    <p:extLst>
      <p:ext uri="{BB962C8B-B14F-4D97-AF65-F5344CB8AC3E}">
        <p14:creationId xmlns:p14="http://schemas.microsoft.com/office/powerpoint/2010/main" val="1619266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AAC075-458D-3746-961C-F000C63BB8C3}" type="datetimeFigureOut">
              <a:rPr lang="en-US" smtClean="0"/>
              <a:t>9/25/2018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BD27BA9-22B1-8C48-8DFB-61143D0335D9}" type="slidenum">
              <a:rPr lang="en-US" smtClean="0"/>
              <a:t>‹#›</a:t>
            </a:fld>
            <a:endParaRPr lang="en-US" dirty="0"/>
          </a:p>
        </p:txBody>
      </p:sp>
    </p:spTree>
    <p:extLst>
      <p:ext uri="{BB962C8B-B14F-4D97-AF65-F5344CB8AC3E}">
        <p14:creationId xmlns:p14="http://schemas.microsoft.com/office/powerpoint/2010/main" val="2097929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AAC075-458D-3746-961C-F000C63BB8C3}" type="datetimeFigureOut">
              <a:rPr lang="en-US" smtClean="0"/>
              <a:t>9/25/2018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BD27BA9-22B1-8C48-8DFB-61143D0335D9}" type="slidenum">
              <a:rPr lang="en-US" smtClean="0"/>
              <a:t>‹#›</a:t>
            </a:fld>
            <a:endParaRPr lang="en-US" dirty="0"/>
          </a:p>
        </p:txBody>
      </p:sp>
    </p:spTree>
    <p:extLst>
      <p:ext uri="{BB962C8B-B14F-4D97-AF65-F5344CB8AC3E}">
        <p14:creationId xmlns:p14="http://schemas.microsoft.com/office/powerpoint/2010/main" val="364568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AAC075-458D-3746-961C-F000C63BB8C3}" type="datetimeFigureOut">
              <a:rPr lang="en-US" smtClean="0"/>
              <a:t>9/25/2018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BD27BA9-22B1-8C48-8DFB-61143D0335D9}" type="slidenum">
              <a:rPr lang="en-US" smtClean="0"/>
              <a:t>‹#›</a:t>
            </a:fld>
            <a:endParaRPr lang="en-US" dirty="0"/>
          </a:p>
        </p:txBody>
      </p:sp>
    </p:spTree>
    <p:extLst>
      <p:ext uri="{BB962C8B-B14F-4D97-AF65-F5344CB8AC3E}">
        <p14:creationId xmlns:p14="http://schemas.microsoft.com/office/powerpoint/2010/main" val="532774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AAC075-458D-3746-961C-F000C63BB8C3}" type="datetimeFigureOut">
              <a:rPr lang="en-US" smtClean="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D27BA9-22B1-8C48-8DFB-61143D0335D9}" type="slidenum">
              <a:rPr lang="en-US" smtClean="0"/>
              <a:t>‹#›</a:t>
            </a:fld>
            <a:endParaRPr lang="en-US" dirty="0"/>
          </a:p>
        </p:txBody>
      </p:sp>
    </p:spTree>
    <p:extLst>
      <p:ext uri="{BB962C8B-B14F-4D97-AF65-F5344CB8AC3E}">
        <p14:creationId xmlns:p14="http://schemas.microsoft.com/office/powerpoint/2010/main" val="1489411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AAC075-458D-3746-961C-F000C63BB8C3}" type="datetimeFigureOut">
              <a:rPr lang="en-US" smtClean="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D27BA9-22B1-8C48-8DFB-61143D0335D9}" type="slidenum">
              <a:rPr lang="en-US" smtClean="0"/>
              <a:t>‹#›</a:t>
            </a:fld>
            <a:endParaRPr lang="en-US" dirty="0"/>
          </a:p>
        </p:txBody>
      </p:sp>
    </p:spTree>
    <p:extLst>
      <p:ext uri="{BB962C8B-B14F-4D97-AF65-F5344CB8AC3E}">
        <p14:creationId xmlns:p14="http://schemas.microsoft.com/office/powerpoint/2010/main" val="1470867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AAC075-458D-3746-961C-F000C63BB8C3}" type="datetimeFigureOut">
              <a:rPr lang="en-US" smtClean="0"/>
              <a:t>9/25/2018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D27BA9-22B1-8C48-8DFB-61143D0335D9}" type="slidenum">
              <a:rPr lang="en-US" smtClean="0"/>
              <a:t>‹#›</a:t>
            </a:fld>
            <a:endParaRPr lang="en-US" dirty="0"/>
          </a:p>
        </p:txBody>
      </p:sp>
    </p:spTree>
    <p:extLst>
      <p:ext uri="{BB962C8B-B14F-4D97-AF65-F5344CB8AC3E}">
        <p14:creationId xmlns:p14="http://schemas.microsoft.com/office/powerpoint/2010/main" val="2009191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solidFill>
                  <a:srgbClr val="E48EF9"/>
                </a:solidFill>
                <a:latin typeface="Athelas" charset="0"/>
                <a:ea typeface="Athelas" charset="0"/>
                <a:cs typeface="Athelas" charset="0"/>
              </a:rPr>
              <a:t>Teacher, Counselor, Mentor, Coach—What Should We Call </a:t>
            </a:r>
            <a:r>
              <a:rPr lang="en-US" b="1" dirty="0" smtClean="0">
                <a:solidFill>
                  <a:srgbClr val="E48EF9"/>
                </a:solidFill>
                <a:latin typeface="Athelas" charset="0"/>
                <a:ea typeface="Athelas" charset="0"/>
                <a:cs typeface="Athelas" charset="0"/>
              </a:rPr>
              <a:t>Ourselves</a:t>
            </a:r>
            <a:r>
              <a:rPr lang="en-US" b="1" dirty="0">
                <a:solidFill>
                  <a:srgbClr val="E48EF9"/>
                </a:solidFill>
                <a:latin typeface="Athelas" charset="0"/>
                <a:ea typeface="Athelas" charset="0"/>
                <a:cs typeface="Athelas" charset="0"/>
              </a:rPr>
              <a:t>?</a:t>
            </a:r>
          </a:p>
        </p:txBody>
      </p:sp>
      <p:sp>
        <p:nvSpPr>
          <p:cNvPr id="3" name="Subtitle 2"/>
          <p:cNvSpPr>
            <a:spLocks noGrp="1"/>
          </p:cNvSpPr>
          <p:nvPr>
            <p:ph type="subTitle" idx="1"/>
          </p:nvPr>
        </p:nvSpPr>
        <p:spPr>
          <a:xfrm>
            <a:off x="1524000" y="3396343"/>
            <a:ext cx="9144000" cy="1861457"/>
          </a:xfrm>
        </p:spPr>
        <p:txBody>
          <a:bodyPr>
            <a:normAutofit fontScale="70000" lnSpcReduction="20000"/>
          </a:bodyPr>
          <a:lstStyle/>
          <a:p>
            <a:endParaRPr lang="en-US" dirty="0" smtClean="0">
              <a:solidFill>
                <a:schemeClr val="accent2"/>
              </a:solidFill>
              <a:latin typeface="Athelas" charset="0"/>
              <a:ea typeface="Athelas" charset="0"/>
              <a:cs typeface="Athelas" charset="0"/>
            </a:endParaRPr>
          </a:p>
          <a:p>
            <a:r>
              <a:rPr lang="en-US" sz="2600" b="1" dirty="0" smtClean="0">
                <a:solidFill>
                  <a:schemeClr val="accent2"/>
                </a:solidFill>
                <a:latin typeface="Athelas" charset="0"/>
                <a:ea typeface="Athelas" charset="0"/>
                <a:cs typeface="Athelas" charset="0"/>
              </a:rPr>
              <a:t>Joe Lennon, PhD, MFA</a:t>
            </a:r>
          </a:p>
          <a:p>
            <a:r>
              <a:rPr lang="en-US" sz="2600" dirty="0" smtClean="0">
                <a:solidFill>
                  <a:schemeClr val="accent2"/>
                </a:solidFill>
                <a:latin typeface="Athelas" charset="0"/>
                <a:ea typeface="Athelas" charset="0"/>
                <a:cs typeface="Athelas" charset="0"/>
              </a:rPr>
              <a:t>Masaryk University Language Centre</a:t>
            </a:r>
          </a:p>
          <a:p>
            <a:endParaRPr lang="en-US" dirty="0">
              <a:latin typeface="Athelas" charset="0"/>
              <a:ea typeface="Athelas" charset="0"/>
              <a:cs typeface="Athelas" charset="0"/>
            </a:endParaRPr>
          </a:p>
          <a:p>
            <a:r>
              <a:rPr lang="en-US" dirty="0" smtClean="0">
                <a:solidFill>
                  <a:schemeClr val="accent6"/>
                </a:solidFill>
                <a:latin typeface="Athelas" charset="0"/>
                <a:ea typeface="Athelas" charset="0"/>
                <a:cs typeface="Athelas" charset="0"/>
              </a:rPr>
              <a:t>LASIG Local Conference</a:t>
            </a:r>
          </a:p>
          <a:p>
            <a:r>
              <a:rPr lang="en-US" dirty="0" smtClean="0">
                <a:solidFill>
                  <a:schemeClr val="accent6"/>
                </a:solidFill>
                <a:latin typeface="Athelas" charset="0"/>
                <a:ea typeface="Athelas" charset="0"/>
                <a:cs typeface="Athelas" charset="0"/>
              </a:rPr>
              <a:t>Brno 2018</a:t>
            </a:r>
            <a:endParaRPr lang="en-US" dirty="0">
              <a:solidFill>
                <a:schemeClr val="accent6"/>
              </a:solidFill>
              <a:latin typeface="Athelas" charset="0"/>
              <a:ea typeface="Athelas" charset="0"/>
              <a:cs typeface="Athelas" charset="0"/>
            </a:endParaRPr>
          </a:p>
        </p:txBody>
      </p:sp>
    </p:spTree>
    <p:extLst>
      <p:ext uri="{BB962C8B-B14F-4D97-AF65-F5344CB8AC3E}">
        <p14:creationId xmlns:p14="http://schemas.microsoft.com/office/powerpoint/2010/main" val="147772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5029" y="653143"/>
            <a:ext cx="10267406" cy="4431983"/>
          </a:xfrm>
          <a:prstGeom prst="rect">
            <a:avLst/>
          </a:prstGeom>
          <a:noFill/>
        </p:spPr>
        <p:txBody>
          <a:bodyPr wrap="square" rtlCol="0">
            <a:spAutoFit/>
          </a:bodyPr>
          <a:lstStyle/>
          <a:p>
            <a:r>
              <a:rPr lang="en-US" sz="2400" b="1" dirty="0" smtClean="0">
                <a:effectLst/>
                <a:latin typeface="Athelas" charset="0"/>
                <a:ea typeface="Candara" charset="0"/>
                <a:cs typeface="Times New Roman" charset="0"/>
              </a:rPr>
              <a:t>facilitator</a:t>
            </a:r>
            <a:endParaRPr lang="en-US" sz="1600" dirty="0" smtClean="0">
              <a:effectLst/>
              <a:latin typeface="Athelas" charset="0"/>
              <a:ea typeface="Candara" charset="0"/>
              <a:cs typeface="Times New Roman" charset="0"/>
            </a:endParaRPr>
          </a:p>
          <a:p>
            <a:r>
              <a:rPr lang="en-US" sz="2400" b="1" dirty="0" smtClean="0">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FFC000"/>
                </a:solidFill>
                <a:effectLst/>
                <a:latin typeface="Athelas" charset="0"/>
                <a:ea typeface="Candara" charset="0"/>
                <a:cs typeface="Times New Roman" charset="0"/>
              </a:rPr>
              <a:t>trained, workshop, experienced</a:t>
            </a:r>
            <a:endParaRPr lang="en-US" sz="1600" dirty="0" smtClean="0">
              <a:effectLst/>
              <a:latin typeface="Athelas" charset="0"/>
              <a:ea typeface="Candara" charset="0"/>
              <a:cs typeface="Times New Roman" charset="0"/>
            </a:endParaRPr>
          </a:p>
          <a:p>
            <a:r>
              <a:rPr lang="en-US" sz="2400" b="1" dirty="0" smtClean="0">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E46C0A"/>
                </a:solidFill>
                <a:effectLst/>
                <a:latin typeface="Athelas" charset="0"/>
                <a:ea typeface="Candara" charset="0"/>
                <a:cs typeface="Times New Roman" charset="0"/>
              </a:rPr>
              <a:t>It comes from a French word meaning "to make (sth) easy," which in turn is ultimately from the Latin verb "to do." </a:t>
            </a:r>
            <a:endParaRPr lang="en-US" sz="1600" dirty="0" smtClean="0">
              <a:effectLst/>
              <a:latin typeface="Athelas" charset="0"/>
              <a:ea typeface="Candara" charset="0"/>
              <a:cs typeface="Times New Roman" charset="0"/>
            </a:endParaRPr>
          </a:p>
          <a:p>
            <a:r>
              <a:rPr lang="en-US" sz="2400" dirty="0" smtClean="0">
                <a:solidFill>
                  <a:srgbClr val="E46C0A"/>
                </a:solidFill>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8064A2"/>
                </a:solidFill>
                <a:effectLst/>
                <a:latin typeface="Athelas" charset="0"/>
                <a:ea typeface="Candara" charset="0"/>
                <a:cs typeface="Times New Roman" charset="0"/>
              </a:rPr>
              <a:t>The word sounds a bit dry and functional, and rather vague—it would make most Americans think of someone in lower or middle-management, and maybe someone only serving a temporary need. Basically, it’s someone who helps organize activities or events, and makes sure everything goes smoothly. </a:t>
            </a:r>
            <a:endParaRPr lang="en-US" sz="1600" dirty="0" smtClean="0">
              <a:effectLst/>
              <a:latin typeface="Athelas" charset="0"/>
              <a:ea typeface="Candara" charset="0"/>
              <a:cs typeface="Times New Roman" charset="0"/>
            </a:endParaRPr>
          </a:p>
          <a:p>
            <a:endParaRPr lang="en-US" dirty="0"/>
          </a:p>
        </p:txBody>
      </p:sp>
    </p:spTree>
    <p:extLst>
      <p:ext uri="{BB962C8B-B14F-4D97-AF65-F5344CB8AC3E}">
        <p14:creationId xmlns:p14="http://schemas.microsoft.com/office/powerpoint/2010/main" val="1616823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5029" y="653143"/>
            <a:ext cx="10267406" cy="4801314"/>
          </a:xfrm>
          <a:prstGeom prst="rect">
            <a:avLst/>
          </a:prstGeom>
          <a:noFill/>
        </p:spPr>
        <p:txBody>
          <a:bodyPr wrap="square" rtlCol="0">
            <a:spAutoFit/>
          </a:bodyPr>
          <a:lstStyle/>
          <a:p>
            <a:r>
              <a:rPr lang="en-US" sz="2400" b="1" dirty="0" smtClean="0">
                <a:effectLst/>
                <a:latin typeface="Athelas" charset="0"/>
                <a:ea typeface="Candara" charset="0"/>
                <a:cs typeface="Times New Roman" charset="0"/>
              </a:rPr>
              <a:t>guide</a:t>
            </a:r>
            <a:endParaRPr lang="en-US" sz="1600" dirty="0" smtClean="0">
              <a:effectLst/>
              <a:latin typeface="Athelas" charset="0"/>
              <a:ea typeface="Candara" charset="0"/>
              <a:cs typeface="Times New Roman" charset="0"/>
            </a:endParaRPr>
          </a:p>
          <a:p>
            <a:r>
              <a:rPr lang="en-US" sz="2400" b="1" dirty="0" smtClean="0">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FFC000"/>
                </a:solidFill>
                <a:effectLst/>
                <a:latin typeface="Athelas" charset="0"/>
                <a:ea typeface="Candara" charset="0"/>
                <a:cs typeface="Times New Roman" charset="0"/>
              </a:rPr>
              <a:t>tour, study, travel</a:t>
            </a:r>
            <a:endParaRPr lang="en-US" sz="1600" dirty="0" smtClean="0">
              <a:effectLst/>
              <a:latin typeface="Athelas" charset="0"/>
              <a:ea typeface="Candara" charset="0"/>
              <a:cs typeface="Times New Roman" charset="0"/>
            </a:endParaRPr>
          </a:p>
          <a:p>
            <a:r>
              <a:rPr lang="en-US" sz="2400" b="1" dirty="0" smtClean="0">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E46C0A"/>
                </a:solidFill>
                <a:effectLst/>
                <a:latin typeface="Athelas" charset="0"/>
                <a:ea typeface="Candara" charset="0"/>
                <a:cs typeface="Times New Roman" charset="0"/>
              </a:rPr>
              <a:t>The English form of the word came from French, but the French word came from a Proto-Germanic word which is also the root of German </a:t>
            </a:r>
            <a:r>
              <a:rPr lang="en-US" sz="2400" i="1" dirty="0" smtClean="0">
                <a:solidFill>
                  <a:srgbClr val="E46C0A"/>
                </a:solidFill>
                <a:effectLst/>
                <a:latin typeface="Athelas" charset="0"/>
                <a:ea typeface="Candara" charset="0"/>
                <a:cs typeface="Times New Roman" charset="0"/>
              </a:rPr>
              <a:t>weisen</a:t>
            </a:r>
            <a:r>
              <a:rPr lang="en-US" sz="2400" dirty="0" smtClean="0">
                <a:solidFill>
                  <a:srgbClr val="E46C0A"/>
                </a:solidFill>
                <a:effectLst/>
                <a:latin typeface="Athelas" charset="0"/>
                <a:ea typeface="Candara" charset="0"/>
                <a:cs typeface="Times New Roman" charset="0"/>
              </a:rPr>
              <a:t> "to show, point out," and of Old English </a:t>
            </a:r>
            <a:r>
              <a:rPr lang="en-US" sz="2400" i="1" dirty="0" smtClean="0">
                <a:solidFill>
                  <a:srgbClr val="E46C0A"/>
                </a:solidFill>
                <a:effectLst/>
                <a:latin typeface="Athelas" charset="0"/>
                <a:ea typeface="Candara" charset="0"/>
                <a:cs typeface="Times New Roman" charset="0"/>
              </a:rPr>
              <a:t>witan</a:t>
            </a:r>
            <a:r>
              <a:rPr lang="en-US" sz="2400" dirty="0" smtClean="0">
                <a:solidFill>
                  <a:srgbClr val="E46C0A"/>
                </a:solidFill>
                <a:effectLst/>
                <a:latin typeface="Athelas" charset="0"/>
                <a:ea typeface="Candara" charset="0"/>
                <a:cs typeface="Times New Roman" charset="0"/>
              </a:rPr>
              <a:t> "to reproach" and </a:t>
            </a:r>
            <a:r>
              <a:rPr lang="en-US" sz="2400" i="1" dirty="0" smtClean="0">
                <a:solidFill>
                  <a:srgbClr val="E46C0A"/>
                </a:solidFill>
                <a:effectLst/>
                <a:latin typeface="Athelas" charset="0"/>
                <a:ea typeface="Candara" charset="0"/>
                <a:cs typeface="Times New Roman" charset="0"/>
              </a:rPr>
              <a:t>wite</a:t>
            </a:r>
            <a:r>
              <a:rPr lang="en-US" sz="2400" dirty="0" smtClean="0">
                <a:solidFill>
                  <a:srgbClr val="E46C0A"/>
                </a:solidFill>
                <a:effectLst/>
                <a:latin typeface="Athelas" charset="0"/>
                <a:ea typeface="Candara" charset="0"/>
                <a:cs typeface="Times New Roman" charset="0"/>
              </a:rPr>
              <a:t> "fine, penalty.” The original PIE root is *</a:t>
            </a:r>
            <a:r>
              <a:rPr lang="en-US" sz="2400" i="1" dirty="0" smtClean="0">
                <a:solidFill>
                  <a:srgbClr val="E46C0A"/>
                </a:solidFill>
                <a:effectLst/>
                <a:latin typeface="Athelas" charset="0"/>
                <a:ea typeface="Candara" charset="0"/>
                <a:cs typeface="Times New Roman" charset="0"/>
              </a:rPr>
              <a:t>weid-</a:t>
            </a:r>
            <a:r>
              <a:rPr lang="en-US" sz="2400" dirty="0" smtClean="0">
                <a:solidFill>
                  <a:srgbClr val="E46C0A"/>
                </a:solidFill>
                <a:effectLst/>
                <a:latin typeface="Athelas" charset="0"/>
                <a:ea typeface="Candara" charset="0"/>
                <a:cs typeface="Times New Roman" charset="0"/>
              </a:rPr>
              <a:t> "to see."</a:t>
            </a:r>
            <a:endParaRPr lang="en-US" sz="1600" dirty="0" smtClean="0">
              <a:effectLst/>
              <a:latin typeface="Athelas" charset="0"/>
              <a:ea typeface="Candara" charset="0"/>
              <a:cs typeface="Times New Roman" charset="0"/>
            </a:endParaRPr>
          </a:p>
          <a:p>
            <a:r>
              <a:rPr lang="en-US" sz="2400" dirty="0" smtClean="0">
                <a:solidFill>
                  <a:srgbClr val="8064A2"/>
                </a:solidFill>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8064A2"/>
                </a:solidFill>
                <a:effectLst/>
                <a:latin typeface="Athelas" charset="0"/>
                <a:ea typeface="Candara" charset="0"/>
                <a:cs typeface="Times New Roman" charset="0"/>
              </a:rPr>
              <a:t>Someone who takes you around a city to show you the sights and tell you some history, or someone who leads hikes or outdoor activities. A priest, rabbi, or guru might be your “spiritual __________.”</a:t>
            </a:r>
            <a:endParaRPr lang="en-US" sz="1600" dirty="0" smtClean="0">
              <a:effectLst/>
              <a:latin typeface="Athelas" charset="0"/>
              <a:ea typeface="Candara" charset="0"/>
              <a:cs typeface="Times New Roman" charset="0"/>
            </a:endParaRPr>
          </a:p>
          <a:p>
            <a:endParaRPr lang="en-US" dirty="0"/>
          </a:p>
        </p:txBody>
      </p:sp>
    </p:spTree>
    <p:extLst>
      <p:ext uri="{BB962C8B-B14F-4D97-AF65-F5344CB8AC3E}">
        <p14:creationId xmlns:p14="http://schemas.microsoft.com/office/powerpoint/2010/main" val="331772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5029" y="653143"/>
            <a:ext cx="10267406" cy="5539978"/>
          </a:xfrm>
          <a:prstGeom prst="rect">
            <a:avLst/>
          </a:prstGeom>
          <a:noFill/>
        </p:spPr>
        <p:txBody>
          <a:bodyPr wrap="square" rtlCol="0">
            <a:spAutoFit/>
          </a:bodyPr>
          <a:lstStyle/>
          <a:p>
            <a:r>
              <a:rPr lang="en-US" sz="2400" b="1" dirty="0" smtClean="0">
                <a:effectLst/>
                <a:latin typeface="Athelas" charset="0"/>
                <a:ea typeface="Candara" charset="0"/>
                <a:cs typeface="Times New Roman" charset="0"/>
              </a:rPr>
              <a:t>mentor</a:t>
            </a:r>
            <a:endParaRPr lang="en-US" sz="1600" dirty="0" smtClean="0">
              <a:effectLst/>
              <a:latin typeface="Athelas" charset="0"/>
              <a:ea typeface="Candara" charset="0"/>
              <a:cs typeface="Times New Roman" charset="0"/>
            </a:endParaRPr>
          </a:p>
          <a:p>
            <a:r>
              <a:rPr lang="en-US" sz="2400" b="1" dirty="0" smtClean="0">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FFC000"/>
                </a:solidFill>
                <a:effectLst/>
                <a:latin typeface="Athelas" charset="0"/>
                <a:ea typeface="Candara" charset="0"/>
                <a:cs typeface="Times New Roman" charset="0"/>
              </a:rPr>
              <a:t>peer, faculty, volunteer</a:t>
            </a:r>
            <a:endParaRPr lang="en-US" sz="1600" dirty="0" smtClean="0">
              <a:effectLst/>
              <a:latin typeface="Athelas" charset="0"/>
              <a:ea typeface="Candara" charset="0"/>
              <a:cs typeface="Times New Roman" charset="0"/>
            </a:endParaRPr>
          </a:p>
          <a:p>
            <a:r>
              <a:rPr lang="en-US" sz="2400" b="1" dirty="0" smtClean="0">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E46C0A"/>
                </a:solidFill>
                <a:effectLst/>
                <a:latin typeface="Athelas" charset="0"/>
                <a:ea typeface="Candara" charset="0"/>
                <a:cs typeface="Times New Roman" charset="0"/>
              </a:rPr>
              <a:t>This word is the name of a character in the </a:t>
            </a:r>
            <a:r>
              <a:rPr lang="en-US" sz="2400" i="1" dirty="0" smtClean="0">
                <a:solidFill>
                  <a:srgbClr val="E46C0A"/>
                </a:solidFill>
                <a:effectLst/>
                <a:latin typeface="Athelas" charset="0"/>
                <a:ea typeface="Candara" charset="0"/>
                <a:cs typeface="Times New Roman" charset="0"/>
              </a:rPr>
              <a:t>Odyssey</a:t>
            </a:r>
            <a:r>
              <a:rPr lang="en-US" sz="2400" dirty="0" smtClean="0">
                <a:solidFill>
                  <a:srgbClr val="E46C0A"/>
                </a:solidFill>
                <a:effectLst/>
                <a:latin typeface="Athelas" charset="0"/>
                <a:ea typeface="Candara" charset="0"/>
                <a:cs typeface="Times New Roman" charset="0"/>
              </a:rPr>
              <a:t>, a helpful friend of Odysseus and Telemachus. The name suggests a Greek word meaning "intent, purpose, spirit, passion," from the PIE root *</a:t>
            </a:r>
            <a:r>
              <a:rPr lang="en-US" sz="2400" i="1" dirty="0" smtClean="0">
                <a:solidFill>
                  <a:srgbClr val="E46C0A"/>
                </a:solidFill>
                <a:effectLst/>
                <a:latin typeface="Athelas" charset="0"/>
                <a:ea typeface="Candara" charset="0"/>
                <a:cs typeface="Times New Roman" charset="0"/>
              </a:rPr>
              <a:t>mon-eyo-</a:t>
            </a:r>
            <a:r>
              <a:rPr lang="en-US" sz="2400" dirty="0" smtClean="0">
                <a:solidFill>
                  <a:srgbClr val="E46C0A"/>
                </a:solidFill>
                <a:effectLst/>
                <a:latin typeface="Athelas" charset="0"/>
                <a:ea typeface="Candara" charset="0"/>
                <a:cs typeface="Times New Roman" charset="0"/>
              </a:rPr>
              <a:t> (source also of a Sanskrit word meaning "one who thinks," and a Latin word meaning "one who admonishes").</a:t>
            </a:r>
            <a:endParaRPr lang="en-US" sz="1600" dirty="0" smtClean="0">
              <a:effectLst/>
              <a:latin typeface="Athelas" charset="0"/>
              <a:ea typeface="Candara" charset="0"/>
              <a:cs typeface="Times New Roman" charset="0"/>
            </a:endParaRPr>
          </a:p>
          <a:p>
            <a:r>
              <a:rPr lang="en-US" sz="2400" dirty="0" smtClean="0">
                <a:solidFill>
                  <a:srgbClr val="E46C0A"/>
                </a:solidFill>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8064A2"/>
                </a:solidFill>
                <a:effectLst/>
                <a:latin typeface="Athelas" charset="0"/>
                <a:ea typeface="Candara" charset="0"/>
                <a:cs typeface="Times New Roman" charset="0"/>
              </a:rPr>
              <a:t>Someone who you look up to, someone wise and helpful. It might be someone who “took you under their wing” and “showed you the ropes” when you were starting out in a career and didn’t know yet how to do anything. A famous person winning an award might say, “I want to thank my ________ Joe; if it weren’t for him I wouldn’t be here today.”</a:t>
            </a:r>
            <a:endParaRPr lang="en-US" sz="1600" dirty="0" smtClean="0">
              <a:effectLst/>
              <a:latin typeface="Athelas" charset="0"/>
              <a:ea typeface="Candara" charset="0"/>
              <a:cs typeface="Times New Roman" charset="0"/>
            </a:endParaRPr>
          </a:p>
          <a:p>
            <a:endParaRPr lang="en-US" dirty="0"/>
          </a:p>
        </p:txBody>
      </p:sp>
    </p:spTree>
    <p:extLst>
      <p:ext uri="{BB962C8B-B14F-4D97-AF65-F5344CB8AC3E}">
        <p14:creationId xmlns:p14="http://schemas.microsoft.com/office/powerpoint/2010/main" val="1839743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5029" y="653143"/>
            <a:ext cx="10267406" cy="5909310"/>
          </a:xfrm>
          <a:prstGeom prst="rect">
            <a:avLst/>
          </a:prstGeom>
          <a:noFill/>
        </p:spPr>
        <p:txBody>
          <a:bodyPr wrap="square" rtlCol="0">
            <a:spAutoFit/>
          </a:bodyPr>
          <a:lstStyle/>
          <a:p>
            <a:r>
              <a:rPr lang="en-US" sz="2400" b="1" dirty="0" smtClean="0">
                <a:effectLst/>
                <a:latin typeface="Athelas" charset="0"/>
                <a:ea typeface="Candara" charset="0"/>
                <a:cs typeface="Times New Roman" charset="0"/>
              </a:rPr>
              <a:t>tutor</a:t>
            </a:r>
            <a:endParaRPr lang="en-US" sz="1600" dirty="0" smtClean="0">
              <a:effectLst/>
              <a:latin typeface="Athelas" charset="0"/>
              <a:ea typeface="Candara" charset="0"/>
              <a:cs typeface="Times New Roman" charset="0"/>
            </a:endParaRPr>
          </a:p>
          <a:p>
            <a:r>
              <a:rPr lang="en-US" sz="2400" b="1" dirty="0" smtClean="0">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FFC000"/>
                </a:solidFill>
                <a:effectLst/>
                <a:latin typeface="Athelas" charset="0"/>
                <a:ea typeface="Candara" charset="0"/>
                <a:cs typeface="Times New Roman" charset="0"/>
              </a:rPr>
              <a:t>experienced, peer, math</a:t>
            </a:r>
            <a:endParaRPr lang="en-US" sz="1600" dirty="0" smtClean="0">
              <a:effectLst/>
              <a:latin typeface="Athelas" charset="0"/>
              <a:ea typeface="Candara" charset="0"/>
              <a:cs typeface="Times New Roman" charset="0"/>
            </a:endParaRPr>
          </a:p>
          <a:p>
            <a:r>
              <a:rPr lang="en-US" sz="2400" b="1" dirty="0" smtClean="0">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E46C0A"/>
                </a:solidFill>
                <a:effectLst/>
                <a:latin typeface="Athelas" charset="0"/>
                <a:ea typeface="Candara" charset="0"/>
                <a:cs typeface="Times New Roman" charset="0"/>
              </a:rPr>
              <a:t>It can be traced back to a Latin word meaning "to guard, to watch over.” The earlier etymology is uncertain, but it may be connected to Sanskrit </a:t>
            </a:r>
            <a:r>
              <a:rPr lang="en-US" sz="2400" i="1" dirty="0" smtClean="0">
                <a:solidFill>
                  <a:srgbClr val="E46C0A"/>
                </a:solidFill>
                <a:effectLst/>
                <a:latin typeface="Athelas" charset="0"/>
                <a:ea typeface="Candara" charset="0"/>
                <a:cs typeface="Times New Roman" charset="0"/>
              </a:rPr>
              <a:t>tavas-</a:t>
            </a:r>
            <a:r>
              <a:rPr lang="en-US" sz="2400" dirty="0" smtClean="0">
                <a:solidFill>
                  <a:srgbClr val="E46C0A"/>
                </a:solidFill>
                <a:effectLst/>
                <a:latin typeface="Athelas" charset="0"/>
                <a:ea typeface="Candara" charset="0"/>
                <a:cs typeface="Times New Roman" charset="0"/>
              </a:rPr>
              <a:t> "strong, powerful.”</a:t>
            </a:r>
            <a:endParaRPr lang="en-US" sz="1600" dirty="0" smtClean="0">
              <a:effectLst/>
              <a:latin typeface="Athelas" charset="0"/>
              <a:ea typeface="Candara" charset="0"/>
              <a:cs typeface="Times New Roman" charset="0"/>
            </a:endParaRPr>
          </a:p>
          <a:p>
            <a:r>
              <a:rPr lang="en-US" sz="2400" dirty="0" smtClean="0">
                <a:solidFill>
                  <a:srgbClr val="E46C0A"/>
                </a:solidFill>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8064A2"/>
                </a:solidFill>
                <a:effectLst/>
                <a:latin typeface="Athelas" charset="0"/>
                <a:ea typeface="Candara" charset="0"/>
                <a:cs typeface="Times New Roman" charset="0"/>
              </a:rPr>
              <a:t>If you’re not doing well in school, you (or more likely your parents) might hire this person to come to house after school and give you extra help; maybe they’d help you do your homework. (A personal note: For one year I volunteered as a “literacy ________” in Texas; I took students out of their regular classroom for 45 minutes, read books with them, and played games designed to help them read better.)</a:t>
            </a:r>
            <a:endParaRPr lang="en-US" sz="1600" dirty="0" smtClean="0">
              <a:effectLst/>
              <a:latin typeface="Athelas" charset="0"/>
              <a:ea typeface="Candara" charset="0"/>
              <a:cs typeface="Times New Roman" charset="0"/>
            </a:endParaRPr>
          </a:p>
          <a:p>
            <a:r>
              <a:rPr lang="en-US" sz="2400" dirty="0" smtClean="0">
                <a:solidFill>
                  <a:srgbClr val="E46C0A"/>
                </a:solidFill>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endParaRPr lang="en-US" dirty="0"/>
          </a:p>
        </p:txBody>
      </p:sp>
    </p:spTree>
    <p:extLst>
      <p:ext uri="{BB962C8B-B14F-4D97-AF65-F5344CB8AC3E}">
        <p14:creationId xmlns:p14="http://schemas.microsoft.com/office/powerpoint/2010/main" val="1102446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1417" y="2233750"/>
            <a:ext cx="9091749" cy="2062103"/>
          </a:xfrm>
          <a:prstGeom prst="rect">
            <a:avLst/>
          </a:prstGeom>
          <a:noFill/>
        </p:spPr>
        <p:txBody>
          <a:bodyPr wrap="square" rtlCol="0">
            <a:spAutoFit/>
          </a:bodyPr>
          <a:lstStyle/>
          <a:p>
            <a:pPr algn="ctr"/>
            <a:r>
              <a:rPr lang="en-US" sz="3200" b="1" dirty="0" smtClean="0">
                <a:solidFill>
                  <a:schemeClr val="accent1"/>
                </a:solidFill>
                <a:latin typeface="Athelas" charset="0"/>
                <a:ea typeface="Athelas" charset="0"/>
                <a:cs typeface="Athelas" charset="0"/>
              </a:rPr>
              <a:t>What titles do you use in your courses?</a:t>
            </a:r>
          </a:p>
          <a:p>
            <a:pPr algn="ctr"/>
            <a:endParaRPr lang="en-US" sz="3200" b="1" dirty="0" smtClean="0">
              <a:solidFill>
                <a:schemeClr val="accent1"/>
              </a:solidFill>
              <a:latin typeface="Athelas" charset="0"/>
              <a:ea typeface="Athelas" charset="0"/>
              <a:cs typeface="Athelas" charset="0"/>
            </a:endParaRPr>
          </a:p>
          <a:p>
            <a:pPr algn="ctr"/>
            <a:endParaRPr lang="en-US" sz="3200" b="1" dirty="0">
              <a:solidFill>
                <a:schemeClr val="accent1"/>
              </a:solidFill>
              <a:latin typeface="Athelas" charset="0"/>
              <a:ea typeface="Athelas" charset="0"/>
              <a:cs typeface="Athelas" charset="0"/>
            </a:endParaRPr>
          </a:p>
          <a:p>
            <a:pPr algn="ctr"/>
            <a:r>
              <a:rPr lang="en-US" sz="3200" b="1" dirty="0" smtClean="0">
                <a:solidFill>
                  <a:schemeClr val="accent1"/>
                </a:solidFill>
                <a:latin typeface="Athelas" charset="0"/>
                <a:ea typeface="Athelas" charset="0"/>
                <a:cs typeface="Athelas" charset="0"/>
              </a:rPr>
              <a:t>How did you choose them? </a:t>
            </a:r>
            <a:endParaRPr lang="en-US" sz="3200" b="1" dirty="0">
              <a:solidFill>
                <a:schemeClr val="accent1"/>
              </a:solidFill>
              <a:latin typeface="Athelas" charset="0"/>
              <a:ea typeface="Athelas" charset="0"/>
              <a:cs typeface="Athelas" charset="0"/>
            </a:endParaRPr>
          </a:p>
        </p:txBody>
      </p:sp>
    </p:spTree>
    <p:extLst>
      <p:ext uri="{BB962C8B-B14F-4D97-AF65-F5344CB8AC3E}">
        <p14:creationId xmlns:p14="http://schemas.microsoft.com/office/powerpoint/2010/main" val="348793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5029" y="2429691"/>
            <a:ext cx="10267406" cy="1846659"/>
          </a:xfrm>
          <a:prstGeom prst="rect">
            <a:avLst/>
          </a:prstGeom>
          <a:noFill/>
        </p:spPr>
        <p:txBody>
          <a:bodyPr wrap="square" rtlCol="0">
            <a:spAutoFit/>
          </a:bodyPr>
          <a:lstStyle/>
          <a:p>
            <a:pPr algn="ctr"/>
            <a:r>
              <a:rPr lang="en-US" sz="3200" b="1" dirty="0">
                <a:latin typeface="Athelas" charset="0"/>
                <a:ea typeface="Candara" charset="0"/>
                <a:cs typeface="Times New Roman" charset="0"/>
              </a:rPr>
              <a:t>Place the 8 words on a continuum:</a:t>
            </a:r>
            <a:endParaRPr lang="en-US" sz="3200" b="1" dirty="0" smtClean="0">
              <a:effectLst/>
              <a:latin typeface="Athelas" charset="0"/>
              <a:ea typeface="Candara" charset="0"/>
              <a:cs typeface="Times New Roman" charset="0"/>
            </a:endParaRPr>
          </a:p>
          <a:p>
            <a:pPr algn="ctr"/>
            <a:r>
              <a:rPr lang="en-US" sz="3200" b="1" dirty="0">
                <a:latin typeface="Athelas" charset="0"/>
                <a:ea typeface="Candara" charset="0"/>
                <a:cs typeface="Times New Roman" charset="0"/>
              </a:rPr>
              <a:t> </a:t>
            </a:r>
            <a:endParaRPr lang="en-US" sz="3200" b="1" dirty="0" smtClean="0">
              <a:effectLst/>
              <a:latin typeface="Athelas" charset="0"/>
              <a:ea typeface="Candara" charset="0"/>
              <a:cs typeface="Times New Roman" charset="0"/>
            </a:endParaRPr>
          </a:p>
          <a:p>
            <a:pPr algn="ctr"/>
            <a:r>
              <a:rPr lang="en-US" sz="3200" b="1" dirty="0">
                <a:solidFill>
                  <a:srgbClr val="E48EF9"/>
                </a:solidFill>
                <a:latin typeface="Athelas" charset="0"/>
                <a:ea typeface="Candara" charset="0"/>
                <a:cs typeface="Times New Roman" charset="0"/>
              </a:rPr>
              <a:t>authority </a:t>
            </a:r>
            <a:r>
              <a:rPr lang="en-US" sz="3200" b="1" dirty="0">
                <a:solidFill>
                  <a:srgbClr val="E48EF9"/>
                </a:solidFill>
                <a:latin typeface="Athelas" charset="0"/>
                <a:ea typeface="Candara" charset="0"/>
                <a:cs typeface="Times New Roman" charset="0"/>
                <a:sym typeface="Wingdings" charset="2"/>
              </a:rPr>
              <a:t></a:t>
            </a:r>
            <a:r>
              <a:rPr lang="en-US" sz="3200" b="1" dirty="0">
                <a:solidFill>
                  <a:srgbClr val="E48EF9"/>
                </a:solidFill>
                <a:latin typeface="Athelas" charset="0"/>
                <a:ea typeface="Candara" charset="0"/>
                <a:cs typeface="Times New Roman" charset="0"/>
              </a:rPr>
              <a:t> autonomy</a:t>
            </a:r>
            <a:endParaRPr lang="en-US" sz="3200" b="1" dirty="0" smtClean="0">
              <a:solidFill>
                <a:srgbClr val="E48EF9"/>
              </a:solidFill>
              <a:effectLst/>
              <a:latin typeface="Athelas" charset="0"/>
              <a:ea typeface="Candara" charset="0"/>
              <a:cs typeface="Times New Roman" charset="0"/>
            </a:endParaRPr>
          </a:p>
          <a:p>
            <a:endParaRPr lang="en-US" dirty="0"/>
          </a:p>
        </p:txBody>
      </p:sp>
    </p:spTree>
    <p:extLst>
      <p:ext uri="{BB962C8B-B14F-4D97-AF65-F5344CB8AC3E}">
        <p14:creationId xmlns:p14="http://schemas.microsoft.com/office/powerpoint/2010/main" val="623431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9714" y="1998616"/>
            <a:ext cx="10267406" cy="2708434"/>
          </a:xfrm>
          <a:prstGeom prst="rect">
            <a:avLst/>
          </a:prstGeom>
          <a:noFill/>
        </p:spPr>
        <p:txBody>
          <a:bodyPr wrap="square" rtlCol="0">
            <a:spAutoFit/>
          </a:bodyPr>
          <a:lstStyle/>
          <a:p>
            <a:pPr algn="ctr"/>
            <a:r>
              <a:rPr lang="en-US" sz="3200" b="1" dirty="0" smtClean="0">
                <a:effectLst/>
                <a:latin typeface="Athelas" charset="0"/>
                <a:ea typeface="Candara" charset="0"/>
                <a:cs typeface="Times New Roman" charset="0"/>
              </a:rPr>
              <a:t>My continuum:</a:t>
            </a:r>
            <a:endParaRPr lang="en-US" sz="2000" b="1" dirty="0" smtClean="0">
              <a:effectLst/>
              <a:latin typeface="Athelas" charset="0"/>
              <a:ea typeface="Candara" charset="0"/>
              <a:cs typeface="Times New Roman" charset="0"/>
            </a:endParaRPr>
          </a:p>
          <a:p>
            <a:pPr algn="ctr"/>
            <a:r>
              <a:rPr lang="en-US" sz="3200" b="1" dirty="0" smtClean="0">
                <a:effectLst/>
                <a:latin typeface="Athelas" charset="0"/>
                <a:ea typeface="Candara" charset="0"/>
                <a:cs typeface="Times New Roman" charset="0"/>
              </a:rPr>
              <a:t> </a:t>
            </a:r>
            <a:endParaRPr lang="en-US" sz="2000" b="1" dirty="0" smtClean="0">
              <a:effectLst/>
              <a:latin typeface="Athelas" charset="0"/>
              <a:ea typeface="Candara" charset="0"/>
              <a:cs typeface="Times New Roman" charset="0"/>
            </a:endParaRPr>
          </a:p>
          <a:p>
            <a:pPr algn="ctr"/>
            <a:r>
              <a:rPr lang="en-US" sz="3200" b="1" dirty="0" smtClean="0">
                <a:solidFill>
                  <a:srgbClr val="E48EF9"/>
                </a:solidFill>
                <a:effectLst/>
                <a:latin typeface="Athelas" charset="0"/>
                <a:ea typeface="Candara" charset="0"/>
                <a:cs typeface="Times New Roman" charset="0"/>
              </a:rPr>
              <a:t>authority </a:t>
            </a:r>
            <a:r>
              <a:rPr lang="en-US" sz="3200" b="1" dirty="0" smtClean="0">
                <a:solidFill>
                  <a:srgbClr val="E48EF9"/>
                </a:solidFill>
                <a:effectLst/>
                <a:latin typeface="Athelas" charset="0"/>
                <a:ea typeface="Candara" charset="0"/>
                <a:cs typeface="Times New Roman" charset="0"/>
                <a:sym typeface="Wingdings" charset="2"/>
              </a:rPr>
              <a:t></a:t>
            </a:r>
            <a:r>
              <a:rPr lang="en-US" sz="3200" b="1" dirty="0" smtClean="0">
                <a:solidFill>
                  <a:srgbClr val="E48EF9"/>
                </a:solidFill>
                <a:effectLst/>
                <a:latin typeface="Athelas" charset="0"/>
                <a:ea typeface="Candara" charset="0"/>
                <a:cs typeface="Times New Roman" charset="0"/>
              </a:rPr>
              <a:t> autonomy</a:t>
            </a:r>
            <a:endParaRPr lang="en-US" sz="2000" b="1" dirty="0" smtClean="0">
              <a:solidFill>
                <a:srgbClr val="E48EF9"/>
              </a:solidFill>
              <a:effectLst/>
              <a:latin typeface="Athelas" charset="0"/>
              <a:ea typeface="Candara" charset="0"/>
              <a:cs typeface="Times New Roman" charset="0"/>
            </a:endParaRPr>
          </a:p>
          <a:p>
            <a:pPr algn="ctr"/>
            <a:r>
              <a:rPr lang="en-US" sz="3200" b="1" dirty="0" smtClean="0">
                <a:effectLst/>
                <a:latin typeface="Athelas" charset="0"/>
                <a:ea typeface="Candara" charset="0"/>
                <a:cs typeface="Times New Roman" charset="0"/>
              </a:rPr>
              <a:t> </a:t>
            </a:r>
            <a:endParaRPr lang="en-US" sz="2000" b="1" dirty="0" smtClean="0">
              <a:effectLst/>
              <a:latin typeface="Athelas" charset="0"/>
              <a:ea typeface="Candara" charset="0"/>
              <a:cs typeface="Times New Roman" charset="0"/>
            </a:endParaRPr>
          </a:p>
          <a:p>
            <a:pPr algn="ctr"/>
            <a:r>
              <a:rPr lang="en-US" sz="2400" b="1" dirty="0" smtClean="0">
                <a:effectLst/>
                <a:latin typeface="Athelas" charset="0"/>
                <a:ea typeface="Candara" charset="0"/>
                <a:cs typeface="Times New Roman" charset="0"/>
              </a:rPr>
              <a:t>tutor, guide, mentor, advisor, coach, counselor, facilitator, consultant</a:t>
            </a:r>
          </a:p>
          <a:p>
            <a:endParaRPr lang="en-US" dirty="0"/>
          </a:p>
        </p:txBody>
      </p:sp>
    </p:spTree>
    <p:extLst>
      <p:ext uri="{BB962C8B-B14F-4D97-AF65-F5344CB8AC3E}">
        <p14:creationId xmlns:p14="http://schemas.microsoft.com/office/powerpoint/2010/main" val="680666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5029" y="2246811"/>
            <a:ext cx="10267406" cy="2339102"/>
          </a:xfrm>
          <a:prstGeom prst="rect">
            <a:avLst/>
          </a:prstGeom>
          <a:noFill/>
        </p:spPr>
        <p:txBody>
          <a:bodyPr wrap="square" rtlCol="0">
            <a:spAutoFit/>
          </a:bodyPr>
          <a:lstStyle/>
          <a:p>
            <a:pPr algn="ctr"/>
            <a:r>
              <a:rPr lang="en-US" sz="3200" b="1" dirty="0" smtClean="0">
                <a:effectLst/>
                <a:latin typeface="Athelas" charset="0"/>
                <a:ea typeface="Candara" charset="0"/>
                <a:cs typeface="Times New Roman" charset="0"/>
              </a:rPr>
              <a:t>Word association:</a:t>
            </a:r>
            <a:endParaRPr lang="en-US" sz="2000" b="1" dirty="0" smtClean="0">
              <a:effectLst/>
              <a:latin typeface="Athelas" charset="0"/>
              <a:ea typeface="Candara" charset="0"/>
              <a:cs typeface="Times New Roman" charset="0"/>
            </a:endParaRPr>
          </a:p>
          <a:p>
            <a:pPr algn="ctr"/>
            <a:r>
              <a:rPr lang="en-US" sz="3200" b="1" dirty="0" smtClean="0">
                <a:effectLst/>
                <a:latin typeface="Athelas" charset="0"/>
                <a:ea typeface="Candara" charset="0"/>
                <a:cs typeface="Times New Roman" charset="0"/>
              </a:rPr>
              <a:t> </a:t>
            </a:r>
            <a:endParaRPr lang="en-US" sz="2000" b="1" dirty="0" smtClean="0">
              <a:effectLst/>
              <a:latin typeface="Athelas" charset="0"/>
              <a:ea typeface="Candara" charset="0"/>
              <a:cs typeface="Times New Roman" charset="0"/>
            </a:endParaRPr>
          </a:p>
          <a:p>
            <a:pPr algn="ctr"/>
            <a:r>
              <a:rPr lang="en-US" sz="3200" b="1" dirty="0" smtClean="0">
                <a:solidFill>
                  <a:srgbClr val="0070C0"/>
                </a:solidFill>
                <a:effectLst/>
                <a:latin typeface="Athelas" charset="0"/>
                <a:ea typeface="Candara" charset="0"/>
                <a:cs typeface="Times New Roman" charset="0"/>
              </a:rPr>
              <a:t>Write the first word(s) you would associate/collocate with this word. </a:t>
            </a:r>
            <a:endParaRPr lang="en-US" sz="2000" b="1" dirty="0" smtClean="0">
              <a:effectLst/>
              <a:latin typeface="Athelas" charset="0"/>
              <a:ea typeface="Candara" charset="0"/>
              <a:cs typeface="Times New Roman" charset="0"/>
            </a:endParaRPr>
          </a:p>
          <a:p>
            <a:endParaRPr lang="en-US" dirty="0"/>
          </a:p>
        </p:txBody>
      </p:sp>
    </p:spTree>
    <p:extLst>
      <p:ext uri="{BB962C8B-B14F-4D97-AF65-F5344CB8AC3E}">
        <p14:creationId xmlns:p14="http://schemas.microsoft.com/office/powerpoint/2010/main" val="316040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31966" y="2037806"/>
            <a:ext cx="10267406" cy="2831544"/>
          </a:xfrm>
          <a:prstGeom prst="rect">
            <a:avLst/>
          </a:prstGeom>
          <a:noFill/>
        </p:spPr>
        <p:txBody>
          <a:bodyPr wrap="square" rtlCol="0">
            <a:spAutoFit/>
          </a:bodyPr>
          <a:lstStyle/>
          <a:p>
            <a:pPr algn="ctr"/>
            <a:r>
              <a:rPr lang="en-US" sz="3200" b="1" dirty="0" smtClean="0">
                <a:effectLst/>
                <a:latin typeface="Athelas" charset="0"/>
                <a:ea typeface="Candara" charset="0"/>
                <a:cs typeface="Times New Roman" charset="0"/>
              </a:rPr>
              <a:t>Match the word with its:</a:t>
            </a:r>
            <a:endParaRPr lang="en-US" sz="2000" b="1" dirty="0" smtClean="0">
              <a:effectLst/>
              <a:latin typeface="Athelas" charset="0"/>
              <a:ea typeface="Candara" charset="0"/>
              <a:cs typeface="Times New Roman" charset="0"/>
            </a:endParaRPr>
          </a:p>
          <a:p>
            <a:pPr algn="ctr"/>
            <a:r>
              <a:rPr lang="en-US" sz="3200" b="1" dirty="0" smtClean="0">
                <a:effectLst/>
                <a:latin typeface="Athelas" charset="0"/>
                <a:ea typeface="Candara" charset="0"/>
                <a:cs typeface="Times New Roman" charset="0"/>
              </a:rPr>
              <a:t> </a:t>
            </a:r>
            <a:endParaRPr lang="en-US" sz="2000" b="1" dirty="0" smtClean="0">
              <a:effectLst/>
              <a:latin typeface="Athelas" charset="0"/>
              <a:ea typeface="Candara" charset="0"/>
              <a:cs typeface="Times New Roman" charset="0"/>
            </a:endParaRPr>
          </a:p>
          <a:p>
            <a:pPr algn="ctr"/>
            <a:r>
              <a:rPr lang="en-US" sz="3200" b="1" dirty="0" smtClean="0">
                <a:solidFill>
                  <a:srgbClr val="FFC000"/>
                </a:solidFill>
                <a:effectLst/>
                <a:latin typeface="Athelas" charset="0"/>
                <a:ea typeface="Candara" charset="0"/>
                <a:cs typeface="Times New Roman" charset="0"/>
              </a:rPr>
              <a:t>most common collocations (yellow)</a:t>
            </a:r>
            <a:r>
              <a:rPr lang="en-US" sz="3200" b="1" dirty="0" smtClean="0">
                <a:solidFill>
                  <a:srgbClr val="8064A2"/>
                </a:solidFill>
                <a:effectLst/>
                <a:latin typeface="Athelas" charset="0"/>
                <a:ea typeface="Candara" charset="0"/>
                <a:cs typeface="Times New Roman" charset="0"/>
              </a:rPr>
              <a:t> </a:t>
            </a:r>
            <a:r>
              <a:rPr lang="en-US" sz="3200" b="1" dirty="0" smtClean="0">
                <a:solidFill>
                  <a:srgbClr val="000000"/>
                </a:solidFill>
                <a:effectLst/>
                <a:latin typeface="Athelas" charset="0"/>
                <a:ea typeface="Candara" charset="0"/>
                <a:cs typeface="Times New Roman" charset="0"/>
              </a:rPr>
              <a:t>[Sketch Engine]</a:t>
            </a:r>
            <a:endParaRPr lang="en-US" sz="2000" b="1" dirty="0" smtClean="0">
              <a:effectLst/>
              <a:latin typeface="Athelas" charset="0"/>
              <a:ea typeface="Candara" charset="0"/>
              <a:cs typeface="Times New Roman" charset="0"/>
            </a:endParaRPr>
          </a:p>
          <a:p>
            <a:pPr algn="ctr"/>
            <a:r>
              <a:rPr lang="en-US" sz="3200" b="1" dirty="0" smtClean="0">
                <a:solidFill>
                  <a:schemeClr val="accent2"/>
                </a:solidFill>
                <a:effectLst/>
                <a:latin typeface="Athelas" charset="0"/>
                <a:ea typeface="Candara" charset="0"/>
                <a:cs typeface="Times New Roman" charset="0"/>
              </a:rPr>
              <a:t>etymologies (orange) </a:t>
            </a:r>
            <a:r>
              <a:rPr lang="en-US" sz="3200" b="1" dirty="0" smtClean="0">
                <a:solidFill>
                  <a:srgbClr val="000000"/>
                </a:solidFill>
                <a:effectLst/>
                <a:latin typeface="Athelas" charset="0"/>
                <a:ea typeface="Candara" charset="0"/>
                <a:cs typeface="Times New Roman" charset="0"/>
              </a:rPr>
              <a:t>[etymonline.com]</a:t>
            </a:r>
            <a:endParaRPr lang="en-US" sz="2000" b="1" dirty="0" smtClean="0">
              <a:effectLst/>
              <a:latin typeface="Athelas" charset="0"/>
              <a:ea typeface="Candara" charset="0"/>
              <a:cs typeface="Times New Roman" charset="0"/>
            </a:endParaRPr>
          </a:p>
          <a:p>
            <a:pPr algn="ctr"/>
            <a:r>
              <a:rPr lang="en-US" sz="3200" b="1" dirty="0" smtClean="0">
                <a:solidFill>
                  <a:srgbClr val="AA8EFF"/>
                </a:solidFill>
                <a:effectLst/>
                <a:latin typeface="Athelas" charset="0"/>
                <a:ea typeface="Candara" charset="0"/>
                <a:cs typeface="Times New Roman" charset="0"/>
              </a:rPr>
              <a:t>US connotations (lavender) </a:t>
            </a:r>
            <a:r>
              <a:rPr lang="en-US" sz="3200" b="1" dirty="0" smtClean="0">
                <a:solidFill>
                  <a:srgbClr val="000000"/>
                </a:solidFill>
                <a:effectLst/>
                <a:latin typeface="Athelas" charset="0"/>
                <a:ea typeface="Candara" charset="0"/>
                <a:cs typeface="Times New Roman" charset="0"/>
              </a:rPr>
              <a:t>[me]</a:t>
            </a:r>
            <a:endParaRPr lang="en-US" sz="2000" b="1" dirty="0" smtClean="0">
              <a:effectLst/>
              <a:latin typeface="Athelas" charset="0"/>
              <a:ea typeface="Candara" charset="0"/>
              <a:cs typeface="Times New Roman" charset="0"/>
            </a:endParaRPr>
          </a:p>
          <a:p>
            <a:endParaRPr lang="en-US" dirty="0"/>
          </a:p>
        </p:txBody>
      </p:sp>
    </p:spTree>
    <p:extLst>
      <p:ext uri="{BB962C8B-B14F-4D97-AF65-F5344CB8AC3E}">
        <p14:creationId xmlns:p14="http://schemas.microsoft.com/office/powerpoint/2010/main" val="973170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5029" y="653143"/>
            <a:ext cx="10267406" cy="5539978"/>
          </a:xfrm>
          <a:prstGeom prst="rect">
            <a:avLst/>
          </a:prstGeom>
          <a:noFill/>
        </p:spPr>
        <p:txBody>
          <a:bodyPr wrap="square" rtlCol="0">
            <a:spAutoFit/>
          </a:bodyPr>
          <a:lstStyle/>
          <a:p>
            <a:r>
              <a:rPr lang="en-US" sz="2400" b="1" dirty="0" smtClean="0">
                <a:effectLst/>
                <a:latin typeface="Athelas" charset="0"/>
                <a:ea typeface="Candara" charset="0"/>
                <a:cs typeface="Times New Roman" charset="0"/>
              </a:rPr>
              <a:t>advisor</a:t>
            </a:r>
            <a:endParaRPr lang="en-US" sz="2400" dirty="0" smtClean="0">
              <a:effectLst/>
              <a:latin typeface="Athelas" charset="0"/>
              <a:ea typeface="Candara" charset="0"/>
              <a:cs typeface="Times New Roman" charset="0"/>
            </a:endParaRPr>
          </a:p>
          <a:p>
            <a:r>
              <a:rPr lang="en-US" sz="2400" b="1" dirty="0" smtClean="0">
                <a:effectLst/>
                <a:latin typeface="Athelas" charset="0"/>
                <a:ea typeface="Candara" charset="0"/>
                <a:cs typeface="Times New Roman" charset="0"/>
              </a:rPr>
              <a:t> </a:t>
            </a:r>
            <a:endParaRPr lang="en-US" sz="2400" dirty="0" smtClean="0">
              <a:effectLst/>
              <a:latin typeface="Athelas" charset="0"/>
              <a:ea typeface="Candara" charset="0"/>
              <a:cs typeface="Times New Roman" charset="0"/>
            </a:endParaRPr>
          </a:p>
          <a:p>
            <a:r>
              <a:rPr lang="en-US" sz="2400" dirty="0" smtClean="0">
                <a:solidFill>
                  <a:srgbClr val="FFC000"/>
                </a:solidFill>
                <a:effectLst/>
                <a:latin typeface="Athelas" charset="0"/>
                <a:ea typeface="Candara" charset="0"/>
                <a:cs typeface="Times New Roman" charset="0"/>
              </a:rPr>
              <a:t>senior, faculty, academic</a:t>
            </a:r>
            <a:endParaRPr lang="en-US" sz="2400" dirty="0" smtClean="0">
              <a:effectLst/>
              <a:latin typeface="Athelas" charset="0"/>
              <a:ea typeface="Candara" charset="0"/>
              <a:cs typeface="Times New Roman" charset="0"/>
            </a:endParaRPr>
          </a:p>
          <a:p>
            <a:r>
              <a:rPr lang="en-US" sz="2400" b="1" dirty="0" smtClean="0">
                <a:solidFill>
                  <a:srgbClr val="E46C0A"/>
                </a:solidFill>
                <a:effectLst/>
                <a:latin typeface="Athelas" charset="0"/>
                <a:ea typeface="Candara" charset="0"/>
                <a:cs typeface="Times New Roman" charset="0"/>
              </a:rPr>
              <a:t> </a:t>
            </a:r>
            <a:endParaRPr lang="en-US" sz="2400" dirty="0" smtClean="0">
              <a:effectLst/>
              <a:latin typeface="Athelas" charset="0"/>
              <a:ea typeface="Candara" charset="0"/>
              <a:cs typeface="Times New Roman" charset="0"/>
            </a:endParaRPr>
          </a:p>
          <a:p>
            <a:r>
              <a:rPr lang="en-US" sz="2400" dirty="0" smtClean="0">
                <a:solidFill>
                  <a:srgbClr val="E46C0A"/>
                </a:solidFill>
                <a:effectLst/>
                <a:latin typeface="Athelas" charset="0"/>
                <a:ea typeface="Candara" charset="0"/>
                <a:cs typeface="Times New Roman" charset="0"/>
              </a:rPr>
              <a:t>It can be traced to the Old French word </a:t>
            </a:r>
            <a:r>
              <a:rPr lang="en-US" sz="2400" i="1" dirty="0" smtClean="0">
                <a:solidFill>
                  <a:srgbClr val="E46C0A"/>
                </a:solidFill>
                <a:effectLst/>
                <a:latin typeface="Athelas" charset="0"/>
                <a:ea typeface="Candara" charset="0"/>
                <a:cs typeface="Times New Roman" charset="0"/>
              </a:rPr>
              <a:t>avis</a:t>
            </a:r>
            <a:r>
              <a:rPr lang="en-US" sz="2400" dirty="0" smtClean="0">
                <a:solidFill>
                  <a:srgbClr val="E46C0A"/>
                </a:solidFill>
                <a:effectLst/>
                <a:latin typeface="Athelas" charset="0"/>
                <a:ea typeface="Candara" charset="0"/>
                <a:cs typeface="Times New Roman" charset="0"/>
              </a:rPr>
              <a:t> "opinion," which apparently arose from the phrase </a:t>
            </a:r>
            <a:r>
              <a:rPr lang="en-US" sz="2400" i="1" dirty="0" smtClean="0">
                <a:solidFill>
                  <a:srgbClr val="E46C0A"/>
                </a:solidFill>
                <a:effectLst/>
                <a:latin typeface="Athelas" charset="0"/>
                <a:ea typeface="Candara" charset="0"/>
                <a:cs typeface="Times New Roman" charset="0"/>
              </a:rPr>
              <a:t>ço m'est à vis</a:t>
            </a:r>
            <a:r>
              <a:rPr lang="en-US" sz="2400" dirty="0" smtClean="0">
                <a:solidFill>
                  <a:srgbClr val="E46C0A"/>
                </a:solidFill>
                <a:effectLst/>
                <a:latin typeface="Athelas" charset="0"/>
                <a:ea typeface="Candara" charset="0"/>
                <a:cs typeface="Times New Roman" charset="0"/>
              </a:rPr>
              <a:t> "it seems to me," or from Vulgar Latin *</a:t>
            </a:r>
            <a:r>
              <a:rPr lang="en-US" sz="2400" i="1" dirty="0" smtClean="0">
                <a:solidFill>
                  <a:srgbClr val="E46C0A"/>
                </a:solidFill>
                <a:effectLst/>
                <a:latin typeface="Athelas" charset="0"/>
                <a:ea typeface="Candara" charset="0"/>
                <a:cs typeface="Times New Roman" charset="0"/>
              </a:rPr>
              <a:t>mi est visum</a:t>
            </a:r>
            <a:r>
              <a:rPr lang="en-US" sz="2400" dirty="0" smtClean="0">
                <a:solidFill>
                  <a:srgbClr val="E46C0A"/>
                </a:solidFill>
                <a:effectLst/>
                <a:latin typeface="Athelas" charset="0"/>
                <a:ea typeface="Candara" charset="0"/>
                <a:cs typeface="Times New Roman" charset="0"/>
              </a:rPr>
              <a:t> "in my view," which ultimately goes back to the Latin word for "to see.” </a:t>
            </a:r>
            <a:endParaRPr lang="en-US" sz="2400" dirty="0" smtClean="0">
              <a:effectLst/>
              <a:latin typeface="Athelas" charset="0"/>
              <a:ea typeface="Candara" charset="0"/>
              <a:cs typeface="Times New Roman" charset="0"/>
            </a:endParaRPr>
          </a:p>
          <a:p>
            <a:r>
              <a:rPr lang="en-US" sz="2400" dirty="0" smtClean="0">
                <a:solidFill>
                  <a:srgbClr val="E46C0A"/>
                </a:solidFill>
                <a:effectLst/>
                <a:latin typeface="Athelas" charset="0"/>
                <a:ea typeface="Candara" charset="0"/>
                <a:cs typeface="Times New Roman" charset="0"/>
              </a:rPr>
              <a:t> </a:t>
            </a:r>
            <a:endParaRPr lang="en-US" sz="2400" dirty="0" smtClean="0">
              <a:effectLst/>
              <a:latin typeface="Athelas" charset="0"/>
              <a:ea typeface="Candara" charset="0"/>
              <a:cs typeface="Times New Roman" charset="0"/>
            </a:endParaRPr>
          </a:p>
          <a:p>
            <a:r>
              <a:rPr lang="en-US" sz="2400" dirty="0" smtClean="0">
                <a:solidFill>
                  <a:srgbClr val="8064A2"/>
                </a:solidFill>
                <a:effectLst/>
                <a:latin typeface="Athelas" charset="0"/>
                <a:ea typeface="Candara" charset="0"/>
                <a:cs typeface="Times New Roman" charset="0"/>
              </a:rPr>
              <a:t>At a US university, this person helps you decide which courses to take. When you enter university, you’re usually assigned to this person, who might talk with you about what your interests are and help you decide what to major in. Once you choose a major, you will probably then choose a “faculty _________” from your department, who (if they have time) might occasionally meet with you and help you with research and career issues.  </a:t>
            </a:r>
            <a:endParaRPr lang="en-US" sz="2400" dirty="0" smtClean="0">
              <a:effectLst/>
              <a:latin typeface="Athelas" charset="0"/>
              <a:ea typeface="Candara" charset="0"/>
              <a:cs typeface="Times New Roman" charset="0"/>
            </a:endParaRPr>
          </a:p>
          <a:p>
            <a:endParaRPr lang="en-US" dirty="0"/>
          </a:p>
        </p:txBody>
      </p:sp>
    </p:spTree>
    <p:extLst>
      <p:ext uri="{BB962C8B-B14F-4D97-AF65-F5344CB8AC3E}">
        <p14:creationId xmlns:p14="http://schemas.microsoft.com/office/powerpoint/2010/main" val="846381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5029" y="653143"/>
            <a:ext cx="10267406" cy="4801314"/>
          </a:xfrm>
          <a:prstGeom prst="rect">
            <a:avLst/>
          </a:prstGeom>
          <a:noFill/>
        </p:spPr>
        <p:txBody>
          <a:bodyPr wrap="square" rtlCol="0">
            <a:spAutoFit/>
          </a:bodyPr>
          <a:lstStyle/>
          <a:p>
            <a:r>
              <a:rPr lang="en-US" sz="2400" b="1" dirty="0" smtClean="0">
                <a:effectLst/>
                <a:latin typeface="Athelas" charset="0"/>
                <a:ea typeface="Candara" charset="0"/>
                <a:cs typeface="Times New Roman" charset="0"/>
              </a:rPr>
              <a:t>coach</a:t>
            </a:r>
            <a:endParaRPr lang="en-US" sz="2400" dirty="0" smtClean="0">
              <a:effectLst/>
              <a:latin typeface="Athelas" charset="0"/>
              <a:ea typeface="Candara" charset="0"/>
              <a:cs typeface="Times New Roman" charset="0"/>
            </a:endParaRPr>
          </a:p>
          <a:p>
            <a:r>
              <a:rPr lang="en-US" sz="2400" b="1" dirty="0" smtClean="0">
                <a:effectLst/>
                <a:latin typeface="Athelas" charset="0"/>
                <a:ea typeface="Candara" charset="0"/>
                <a:cs typeface="Times New Roman" charset="0"/>
              </a:rPr>
              <a:t> </a:t>
            </a:r>
            <a:endParaRPr lang="en-US" sz="2400" dirty="0" smtClean="0">
              <a:effectLst/>
              <a:latin typeface="Athelas" charset="0"/>
              <a:ea typeface="Candara" charset="0"/>
              <a:cs typeface="Times New Roman" charset="0"/>
            </a:endParaRPr>
          </a:p>
          <a:p>
            <a:r>
              <a:rPr lang="en-US" sz="2400" dirty="0" smtClean="0">
                <a:solidFill>
                  <a:srgbClr val="FFC000"/>
                </a:solidFill>
                <a:effectLst/>
                <a:latin typeface="Athelas" charset="0"/>
                <a:ea typeface="Candara" charset="0"/>
                <a:cs typeface="Times New Roman" charset="0"/>
              </a:rPr>
              <a:t>head, assistant, basketball</a:t>
            </a:r>
            <a:endParaRPr lang="en-US" sz="2400" dirty="0" smtClean="0">
              <a:effectLst/>
              <a:latin typeface="Athelas" charset="0"/>
              <a:ea typeface="Candara" charset="0"/>
              <a:cs typeface="Times New Roman" charset="0"/>
            </a:endParaRPr>
          </a:p>
          <a:p>
            <a:r>
              <a:rPr lang="en-US" sz="2400" b="1" dirty="0" smtClean="0">
                <a:effectLst/>
                <a:latin typeface="Athelas" charset="0"/>
                <a:ea typeface="Candara" charset="0"/>
                <a:cs typeface="Times New Roman" charset="0"/>
              </a:rPr>
              <a:t> </a:t>
            </a:r>
            <a:endParaRPr lang="en-US" sz="2400" dirty="0" smtClean="0">
              <a:effectLst/>
              <a:latin typeface="Athelas" charset="0"/>
              <a:ea typeface="Candara" charset="0"/>
              <a:cs typeface="Times New Roman" charset="0"/>
            </a:endParaRPr>
          </a:p>
          <a:p>
            <a:r>
              <a:rPr lang="en-US" sz="2400" dirty="0" smtClean="0">
                <a:solidFill>
                  <a:srgbClr val="E46C0A"/>
                </a:solidFill>
                <a:effectLst/>
                <a:latin typeface="Athelas" charset="0"/>
                <a:ea typeface="Candara" charset="0"/>
                <a:cs typeface="Times New Roman" charset="0"/>
              </a:rPr>
              <a:t>The educational meaning of this word originated as 1830s Oxford University slang for someone who would metaphorically "carry" a student through an exam. </a:t>
            </a:r>
            <a:endParaRPr lang="en-US" sz="2400" dirty="0" smtClean="0">
              <a:effectLst/>
              <a:latin typeface="Athelas" charset="0"/>
              <a:ea typeface="Candara" charset="0"/>
              <a:cs typeface="Times New Roman" charset="0"/>
            </a:endParaRPr>
          </a:p>
          <a:p>
            <a:r>
              <a:rPr lang="en-US" sz="2400" b="1" dirty="0" smtClean="0">
                <a:effectLst/>
                <a:latin typeface="Athelas" charset="0"/>
                <a:ea typeface="Candara" charset="0"/>
                <a:cs typeface="Times New Roman" charset="0"/>
              </a:rPr>
              <a:t> </a:t>
            </a:r>
            <a:endParaRPr lang="en-US" sz="2400" dirty="0" smtClean="0">
              <a:effectLst/>
              <a:latin typeface="Athelas" charset="0"/>
              <a:ea typeface="Candara" charset="0"/>
              <a:cs typeface="Times New Roman" charset="0"/>
            </a:endParaRPr>
          </a:p>
          <a:p>
            <a:r>
              <a:rPr lang="en-US" sz="2400" dirty="0" smtClean="0">
                <a:solidFill>
                  <a:srgbClr val="8064A2"/>
                </a:solidFill>
                <a:effectLst/>
                <a:latin typeface="Athelas" charset="0"/>
                <a:ea typeface="Candara" charset="0"/>
                <a:cs typeface="Times New Roman" charset="0"/>
              </a:rPr>
              <a:t>The first thought would be the leader of a sports team. But it’s also trendy these days to call yourself a “life _________” in your Instagram bio; if you do this you’ll probably also have photos of you working out, eating healthy and colorful vegetarian meals, or sipping wine in a bikini on the deck of a yacht.</a:t>
            </a:r>
            <a:endParaRPr lang="en-US" sz="2400" dirty="0" smtClean="0">
              <a:effectLst/>
              <a:latin typeface="Athelas" charset="0"/>
              <a:ea typeface="Candara" charset="0"/>
              <a:cs typeface="Times New Roman" charset="0"/>
            </a:endParaRPr>
          </a:p>
          <a:p>
            <a:endParaRPr lang="en-US" dirty="0"/>
          </a:p>
        </p:txBody>
      </p:sp>
    </p:spTree>
    <p:extLst>
      <p:ext uri="{BB962C8B-B14F-4D97-AF65-F5344CB8AC3E}">
        <p14:creationId xmlns:p14="http://schemas.microsoft.com/office/powerpoint/2010/main" val="84605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5029" y="653143"/>
            <a:ext cx="10267406" cy="5170646"/>
          </a:xfrm>
          <a:prstGeom prst="rect">
            <a:avLst/>
          </a:prstGeom>
          <a:noFill/>
        </p:spPr>
        <p:txBody>
          <a:bodyPr wrap="square" rtlCol="0">
            <a:spAutoFit/>
          </a:bodyPr>
          <a:lstStyle/>
          <a:p>
            <a:r>
              <a:rPr lang="en-US" sz="2400" b="1" dirty="0" smtClean="0">
                <a:effectLst/>
                <a:latin typeface="Athelas" charset="0"/>
                <a:ea typeface="Candara" charset="0"/>
                <a:cs typeface="Times New Roman" charset="0"/>
              </a:rPr>
              <a:t>consultant</a:t>
            </a:r>
            <a:endParaRPr lang="en-US" sz="1600" dirty="0" smtClean="0">
              <a:effectLst/>
              <a:latin typeface="Athelas" charset="0"/>
              <a:ea typeface="Candara" charset="0"/>
              <a:cs typeface="Times New Roman" charset="0"/>
            </a:endParaRPr>
          </a:p>
          <a:p>
            <a:r>
              <a:rPr lang="en-US" sz="2400" b="1" dirty="0" smtClean="0">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FFC000"/>
                </a:solidFill>
                <a:effectLst/>
                <a:latin typeface="Athelas" charset="0"/>
                <a:ea typeface="Candara" charset="0"/>
                <a:cs typeface="Times New Roman" charset="0"/>
              </a:rPr>
              <a:t>external, independent, senior</a:t>
            </a:r>
            <a:endParaRPr lang="en-US" sz="1600" dirty="0" smtClean="0">
              <a:effectLst/>
              <a:latin typeface="Athelas" charset="0"/>
              <a:ea typeface="Candara" charset="0"/>
              <a:cs typeface="Times New Roman" charset="0"/>
            </a:endParaRPr>
          </a:p>
          <a:p>
            <a:r>
              <a:rPr lang="en-US" sz="2400" b="1" dirty="0" smtClean="0">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E46C0A"/>
                </a:solidFill>
                <a:effectLst/>
                <a:latin typeface="Athelas" charset="0"/>
                <a:ea typeface="Candara" charset="0"/>
                <a:cs typeface="Times New Roman" charset="0"/>
              </a:rPr>
              <a:t>The word appeared in English in the 1690s, associated with visiting an oracle. The original Latin word meant "to call together," as in, "to gather the senate.” The PIE root is *</a:t>
            </a:r>
            <a:r>
              <a:rPr lang="en-US" sz="2400" i="1" dirty="0" smtClean="0">
                <a:solidFill>
                  <a:srgbClr val="E46C0A"/>
                </a:solidFill>
                <a:effectLst/>
                <a:latin typeface="Athelas" charset="0"/>
                <a:ea typeface="Candara" charset="0"/>
                <a:cs typeface="Times New Roman" charset="0"/>
              </a:rPr>
              <a:t>sal-</a:t>
            </a:r>
            <a:r>
              <a:rPr lang="en-US" sz="2400" dirty="0" smtClean="0">
                <a:solidFill>
                  <a:srgbClr val="E46C0A"/>
                </a:solidFill>
                <a:effectLst/>
                <a:latin typeface="Athelas" charset="0"/>
                <a:ea typeface="Candara" charset="0"/>
                <a:cs typeface="Times New Roman" charset="0"/>
              </a:rPr>
              <a:t> "to take, to seize." </a:t>
            </a:r>
            <a:endParaRPr lang="en-US" sz="1600" dirty="0" smtClean="0">
              <a:effectLst/>
              <a:latin typeface="Athelas" charset="0"/>
              <a:ea typeface="Candara" charset="0"/>
              <a:cs typeface="Times New Roman" charset="0"/>
            </a:endParaRPr>
          </a:p>
          <a:p>
            <a:r>
              <a:rPr lang="en-US" sz="2400" dirty="0" smtClean="0">
                <a:solidFill>
                  <a:srgbClr val="E46C0A"/>
                </a:solidFill>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8064A2"/>
                </a:solidFill>
                <a:effectLst/>
                <a:latin typeface="Athelas" charset="0"/>
                <a:ea typeface="Candara" charset="0"/>
                <a:cs typeface="Times New Roman" charset="0"/>
              </a:rPr>
              <a:t>Nowadays everyone wants to put this title on their business card, because it seems like a job where you get paid a lot of money to do almost nothing. A more fair description is someone who is hired from the outside by a business to tell them what they could do to be better—for example, how to get more customers, how to keep their employees happy, how to use technology well… </a:t>
            </a:r>
            <a:endParaRPr lang="en-US" sz="1600" dirty="0" smtClean="0">
              <a:effectLst/>
              <a:latin typeface="Athelas" charset="0"/>
              <a:ea typeface="Candara" charset="0"/>
              <a:cs typeface="Times New Roman" charset="0"/>
            </a:endParaRPr>
          </a:p>
          <a:p>
            <a:endParaRPr lang="en-US" dirty="0"/>
          </a:p>
        </p:txBody>
      </p:sp>
    </p:spTree>
    <p:extLst>
      <p:ext uri="{BB962C8B-B14F-4D97-AF65-F5344CB8AC3E}">
        <p14:creationId xmlns:p14="http://schemas.microsoft.com/office/powerpoint/2010/main" val="330212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5029" y="653143"/>
            <a:ext cx="10267406" cy="5170646"/>
          </a:xfrm>
          <a:prstGeom prst="rect">
            <a:avLst/>
          </a:prstGeom>
          <a:noFill/>
        </p:spPr>
        <p:txBody>
          <a:bodyPr wrap="square" rtlCol="0">
            <a:spAutoFit/>
          </a:bodyPr>
          <a:lstStyle/>
          <a:p>
            <a:r>
              <a:rPr lang="en-US" sz="2400" b="1" dirty="0" smtClean="0">
                <a:effectLst/>
                <a:latin typeface="Athelas" charset="0"/>
                <a:ea typeface="Candara" charset="0"/>
                <a:cs typeface="Times New Roman" charset="0"/>
              </a:rPr>
              <a:t>counselor</a:t>
            </a:r>
            <a:endParaRPr lang="en-US" sz="1600" dirty="0" smtClean="0">
              <a:effectLst/>
              <a:latin typeface="Athelas" charset="0"/>
              <a:ea typeface="Candara" charset="0"/>
              <a:cs typeface="Times New Roman" charset="0"/>
            </a:endParaRPr>
          </a:p>
          <a:p>
            <a:r>
              <a:rPr lang="en-US" sz="2400" b="1" dirty="0" smtClean="0">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FFC000"/>
                </a:solidFill>
                <a:effectLst/>
                <a:latin typeface="Athelas" charset="0"/>
                <a:ea typeface="Candara" charset="0"/>
                <a:cs typeface="Times New Roman" charset="0"/>
              </a:rPr>
              <a:t>guidance, licensed, camp </a:t>
            </a:r>
            <a:endParaRPr lang="en-US" sz="1600" dirty="0" smtClean="0">
              <a:effectLst/>
              <a:latin typeface="Athelas" charset="0"/>
              <a:ea typeface="Candara" charset="0"/>
              <a:cs typeface="Times New Roman" charset="0"/>
            </a:endParaRPr>
          </a:p>
          <a:p>
            <a:r>
              <a:rPr lang="en-US" sz="2400" dirty="0" smtClean="0">
                <a:solidFill>
                  <a:srgbClr val="E46C0A"/>
                </a:solidFill>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E46C0A"/>
                </a:solidFill>
                <a:effectLst/>
                <a:latin typeface="Athelas" charset="0"/>
                <a:ea typeface="Candara" charset="0"/>
                <a:cs typeface="Times New Roman" charset="0"/>
              </a:rPr>
              <a:t>It can be traced to a Latin word meaning "plan” or  “opinion.” The root of that word meant "to announce together” or “to summon together.” The original PIE root is *</a:t>
            </a:r>
            <a:r>
              <a:rPr lang="en-US" sz="2400" i="1" dirty="0" smtClean="0">
                <a:solidFill>
                  <a:srgbClr val="E46C0A"/>
                </a:solidFill>
                <a:effectLst/>
                <a:latin typeface="Athelas" charset="0"/>
                <a:ea typeface="Candara" charset="0"/>
                <a:cs typeface="Times New Roman" charset="0"/>
              </a:rPr>
              <a:t>kele</a:t>
            </a:r>
            <a:r>
              <a:rPr lang="en-US" sz="2400" dirty="0" smtClean="0">
                <a:solidFill>
                  <a:srgbClr val="E46C0A"/>
                </a:solidFill>
                <a:effectLst/>
                <a:latin typeface="Athelas" charset="0"/>
                <a:ea typeface="Candara" charset="0"/>
                <a:cs typeface="Times New Roman" charset="0"/>
              </a:rPr>
              <a:t>-, "to shout.”</a:t>
            </a:r>
            <a:endParaRPr lang="en-US" sz="1600" dirty="0" smtClean="0">
              <a:effectLst/>
              <a:latin typeface="Athelas" charset="0"/>
              <a:ea typeface="Candara" charset="0"/>
              <a:cs typeface="Times New Roman" charset="0"/>
            </a:endParaRPr>
          </a:p>
          <a:p>
            <a:r>
              <a:rPr lang="en-US" sz="2400" dirty="0" smtClean="0">
                <a:solidFill>
                  <a:srgbClr val="E46C0A"/>
                </a:solidFill>
                <a:effectLst/>
                <a:latin typeface="Athelas" charset="0"/>
                <a:ea typeface="Candara" charset="0"/>
                <a:cs typeface="Times New Roman" charset="0"/>
              </a:rPr>
              <a:t> </a:t>
            </a:r>
            <a:endParaRPr lang="en-US" sz="1600" dirty="0" smtClean="0">
              <a:effectLst/>
              <a:latin typeface="Athelas" charset="0"/>
              <a:ea typeface="Candara" charset="0"/>
              <a:cs typeface="Times New Roman" charset="0"/>
            </a:endParaRPr>
          </a:p>
          <a:p>
            <a:r>
              <a:rPr lang="en-US" sz="2400" dirty="0" smtClean="0">
                <a:solidFill>
                  <a:srgbClr val="8064A2"/>
                </a:solidFill>
                <a:effectLst/>
                <a:latin typeface="Athelas" charset="0"/>
                <a:ea typeface="Candara" charset="0"/>
                <a:cs typeface="Times New Roman" charset="0"/>
              </a:rPr>
              <a:t>Most US public schools will have one of these. You would make an appointment with them if you were having psychological issues, or you might be made to go see them if you were bullying others or getting in fights at school.  Or in another context, a couple having trouble in their marriage would see this person. Overall, the main connotation would be someone who gives psychological help. </a:t>
            </a:r>
            <a:endParaRPr lang="en-US" sz="1600" dirty="0" smtClean="0">
              <a:effectLst/>
              <a:latin typeface="Athelas" charset="0"/>
              <a:ea typeface="Candara" charset="0"/>
              <a:cs typeface="Times New Roman" charset="0"/>
            </a:endParaRPr>
          </a:p>
          <a:p>
            <a:endParaRPr lang="en-US" dirty="0"/>
          </a:p>
        </p:txBody>
      </p:sp>
    </p:spTree>
    <p:extLst>
      <p:ext uri="{BB962C8B-B14F-4D97-AF65-F5344CB8AC3E}">
        <p14:creationId xmlns:p14="http://schemas.microsoft.com/office/powerpoint/2010/main" val="7767015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1459</TotalTime>
  <Words>70</Words>
  <Application>Microsoft Office PowerPoint</Application>
  <PresentationFormat>Širokoúhlá obrazovka</PresentationFormat>
  <Paragraphs>84</Paragraphs>
  <Slides>14</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14</vt:i4>
      </vt:variant>
    </vt:vector>
  </HeadingPairs>
  <TitlesOfParts>
    <vt:vector size="22" baseType="lpstr">
      <vt:lpstr>Arial</vt:lpstr>
      <vt:lpstr>Athelas</vt:lpstr>
      <vt:lpstr>Calibri</vt:lpstr>
      <vt:lpstr>Calibri Light</vt:lpstr>
      <vt:lpstr>Candara</vt:lpstr>
      <vt:lpstr>Times New Roman</vt:lpstr>
      <vt:lpstr>Wingdings</vt:lpstr>
      <vt:lpstr>Office Theme</vt:lpstr>
      <vt:lpstr>Teacher, Counselor, Mentor, Coach—What Should We Call Ourselves?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Teacher, Counselor, Mentor, Coach—What Should We Call Ourselves?</dc:title>
  <dc:creator>Joseph Lennon</dc:creator>
  <cp:lastModifiedBy>Barbora Novotná</cp:lastModifiedBy>
  <cp:revision>15</cp:revision>
  <dcterms:created xsi:type="dcterms:W3CDTF">2018-09-22T09:07:35Z</dcterms:created>
  <dcterms:modified xsi:type="dcterms:W3CDTF">2018-09-25T10:57:50Z</dcterms:modified>
</cp:coreProperties>
</file>