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3" r:id="rId6"/>
    <p:sldId id="260" r:id="rId7"/>
    <p:sldId id="310" r:id="rId8"/>
    <p:sldId id="302" r:id="rId9"/>
    <p:sldId id="289" r:id="rId10"/>
    <p:sldId id="261" r:id="rId11"/>
    <p:sldId id="303" r:id="rId12"/>
    <p:sldId id="299" r:id="rId13"/>
    <p:sldId id="262" r:id="rId14"/>
    <p:sldId id="266" r:id="rId15"/>
    <p:sldId id="305" r:id="rId16"/>
    <p:sldId id="306" r:id="rId17"/>
    <p:sldId id="268" r:id="rId18"/>
    <p:sldId id="267" r:id="rId19"/>
    <p:sldId id="263" r:id="rId20"/>
    <p:sldId id="264" r:id="rId21"/>
    <p:sldId id="265" r:id="rId22"/>
    <p:sldId id="287" r:id="rId23"/>
    <p:sldId id="269" r:id="rId24"/>
    <p:sldId id="270" r:id="rId25"/>
    <p:sldId id="271" r:id="rId26"/>
    <p:sldId id="272" r:id="rId27"/>
    <p:sldId id="307" r:id="rId28"/>
    <p:sldId id="273" r:id="rId29"/>
    <p:sldId id="308" r:id="rId30"/>
    <p:sldId id="309" r:id="rId31"/>
    <p:sldId id="298" r:id="rId32"/>
    <p:sldId id="312" r:id="rId33"/>
    <p:sldId id="274" r:id="rId34"/>
    <p:sldId id="276" r:id="rId35"/>
    <p:sldId id="313" r:id="rId36"/>
    <p:sldId id="277" r:id="rId37"/>
    <p:sldId id="288" r:id="rId38"/>
    <p:sldId id="280" r:id="rId39"/>
    <p:sldId id="281" r:id="rId40"/>
    <p:sldId id="282" r:id="rId41"/>
    <p:sldId id="290" r:id="rId42"/>
    <p:sldId id="291" r:id="rId43"/>
    <p:sldId id="292" r:id="rId44"/>
    <p:sldId id="293" r:id="rId45"/>
    <p:sldId id="294" r:id="rId46"/>
    <p:sldId id="296" r:id="rId47"/>
    <p:sldId id="295" r:id="rId48"/>
    <p:sldId id="314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61-49A3-B8CE-8AACF95CFF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61-49A3-B8CE-8AACF95CFF5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C61-49A3-B8CE-8AACF95CFF5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C61-49A3-B8CE-8AACF95CFF5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C61-49A3-B8CE-8AACF95CFF5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C61-49A3-B8CE-8AACF95CFF5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C61-49A3-B8CE-8AACF95CFF5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C61-49A3-B8CE-8AACF95CFF5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C61-49A3-B8CE-8AACF95CFF5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C61-49A3-B8CE-8AACF95CFF5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List1!$A$2:$A$11</c:f>
              <c:strCache>
                <c:ptCount val="10"/>
                <c:pt idx="0">
                  <c:v>learn vocabulary</c:v>
                </c:pt>
                <c:pt idx="1">
                  <c:v>learn grammar</c:v>
                </c:pt>
                <c:pt idx="2">
                  <c:v>learn communication</c:v>
                </c:pt>
                <c:pt idx="3">
                  <c:v>get credits</c:v>
                </c:pt>
                <c:pt idx="4">
                  <c:v>learn Business English</c:v>
                </c:pt>
                <c:pt idx="5">
                  <c:v>skills in BE</c:v>
                </c:pt>
                <c:pt idx="6">
                  <c:v>no expectations</c:v>
                </c:pt>
                <c:pt idx="7">
                  <c:v>get ready for exam</c:v>
                </c:pt>
                <c:pt idx="8">
                  <c:v>classical course</c:v>
                </c:pt>
                <c:pt idx="9">
                  <c:v>business knowledge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21</c:v>
                </c:pt>
                <c:pt idx="5">
                  <c:v>2</c:v>
                </c:pt>
                <c:pt idx="6">
                  <c:v>1</c:v>
                </c:pt>
                <c:pt idx="7">
                  <c:v>6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C6-4EB6-BD6F-552BEF476DE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54-47D8-B252-F7E64BCE5F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D54-47D8-B252-F7E64BCE5F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D54-47D8-B252-F7E64BCE5F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D54-47D8-B252-F7E64BCE5F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D54-47D8-B252-F7E64BCE5F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D54-47D8-B252-F7E64BCE5F8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List1!$A$2:$A$7</c:f>
              <c:strCache>
                <c:ptCount val="6"/>
                <c:pt idx="0">
                  <c:v>every day</c:v>
                </c:pt>
                <c:pt idx="1">
                  <c:v>several time per week</c:v>
                </c:pt>
                <c:pt idx="2">
                  <c:v>once per week</c:v>
                </c:pt>
                <c:pt idx="3">
                  <c:v>once to three times per month</c:v>
                </c:pt>
                <c:pt idx="4">
                  <c:v>only before exams</c:v>
                </c:pt>
                <c:pt idx="5">
                  <c:v>not at all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14</c:v>
                </c:pt>
                <c:pt idx="3">
                  <c:v>9</c:v>
                </c:pt>
                <c:pt idx="4">
                  <c:v>11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D-4C68-9A0B-82409ABDE61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5829162305285E-2"/>
          <c:y val="0.13255212329228078"/>
          <c:w val="0.72583560667521874"/>
          <c:h val="0.81661682033335581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1F-46B3-8747-588EFF9E7F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1F-46B3-8747-588EFF9E7F3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21F-46B3-8747-588EFF9E7F3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21F-46B3-8747-588EFF9E7F3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21F-46B3-8747-588EFF9E7F3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21F-46B3-8747-588EFF9E7F3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21F-46B3-8747-588EFF9E7F3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21F-46B3-8747-588EFF9E7F3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21F-46B3-8747-588EFF9E7F3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21F-46B3-8747-588EFF9E7F3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List1!$A$2:$A$11</c:f>
              <c:strCache>
                <c:ptCount val="10"/>
                <c:pt idx="0">
                  <c:v>vocabulary</c:v>
                </c:pt>
                <c:pt idx="1">
                  <c:v>communication</c:v>
                </c:pt>
                <c:pt idx="2">
                  <c:v>grammar</c:v>
                </c:pt>
                <c:pt idx="3">
                  <c:v>presentation skills</c:v>
                </c:pt>
                <c:pt idx="4">
                  <c:v>Business English</c:v>
                </c:pt>
                <c:pt idx="5">
                  <c:v>essay writing</c:v>
                </c:pt>
                <c:pt idx="6">
                  <c:v>listening skill</c:v>
                </c:pt>
                <c:pt idx="7">
                  <c:v>text work</c:v>
                </c:pt>
                <c:pt idx="8">
                  <c:v>pronunciation</c:v>
                </c:pt>
                <c:pt idx="9">
                  <c:v>argumentation</c:v>
                </c:pt>
              </c:strCache>
            </c:strRef>
          </c:cat>
          <c:val>
            <c:numRef>
              <c:f>List1!$B$2:$B$11</c:f>
              <c:numCache>
                <c:formatCode>General</c:formatCode>
                <c:ptCount val="10"/>
                <c:pt idx="0">
                  <c:v>25</c:v>
                </c:pt>
                <c:pt idx="1">
                  <c:v>7</c:v>
                </c:pt>
                <c:pt idx="2">
                  <c:v>7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A-46C0-996C-CFB2ACDF839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845-4F67-A24A-12254630B8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845-4F67-A24A-12254630B8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845-4F67-A24A-12254630B8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845-4F67-A24A-12254630B85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useful</c:v>
                </c:pt>
                <c:pt idx="1">
                  <c:v>rather useful</c:v>
                </c:pt>
                <c:pt idx="2">
                  <c:v>rather not useful</c:v>
                </c:pt>
                <c:pt idx="3">
                  <c:v>not useful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21</c:v>
                </c:pt>
                <c:pt idx="1">
                  <c:v>15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CD-4D83-B21A-FEA9202E3BF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62-41E0-B909-D610A99F72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62-41E0-B909-D610A99F72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62-41E0-B909-D610A99F72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62-41E0-B909-D610A99F727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useful</c:v>
                </c:pt>
                <c:pt idx="1">
                  <c:v>rather useful</c:v>
                </c:pt>
                <c:pt idx="2">
                  <c:v>rather not useful</c:v>
                </c:pt>
                <c:pt idx="3">
                  <c:v>not useful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27</c:v>
                </c:pt>
                <c:pt idx="1">
                  <c:v>10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05-4FCE-94A1-B29F91239AE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1A-40B0-BD8D-BD2C704A7B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1A-40B0-BD8D-BD2C704A7B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1A-40B0-BD8D-BD2C704A7B9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1A-40B0-BD8D-BD2C704A7B9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useful</c:v>
                </c:pt>
                <c:pt idx="1">
                  <c:v>rather useful</c:v>
                </c:pt>
                <c:pt idx="2">
                  <c:v>rather not useful</c:v>
                </c:pt>
                <c:pt idx="3">
                  <c:v>not useful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19</c:v>
                </c:pt>
                <c:pt idx="1">
                  <c:v>14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4-440E-8927-10A88D4037B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7C8-43C4-880A-64545AE518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7C8-43C4-880A-64545AE518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7C8-43C4-880A-64545AE518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7C8-43C4-880A-64545AE518D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useful</c:v>
                </c:pt>
                <c:pt idx="1">
                  <c:v>rather useful</c:v>
                </c:pt>
                <c:pt idx="2">
                  <c:v>rather not useful</c:v>
                </c:pt>
                <c:pt idx="3">
                  <c:v>not useful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13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9D-4A82-A002-68A50F04DA3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587-4EC5-8B32-DD7B240474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587-4EC5-8B32-DD7B240474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587-4EC5-8B32-DD7B240474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587-4EC5-8B32-DD7B2404740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satisfied</c:v>
                </c:pt>
                <c:pt idx="1">
                  <c:v>rather satisfied</c:v>
                </c:pt>
                <c:pt idx="2">
                  <c:v>not so much satisfied</c:v>
                </c:pt>
                <c:pt idx="3">
                  <c:v>not satisfied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23</c:v>
                </c:pt>
                <c:pt idx="1">
                  <c:v>13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9-4F3E-9B8F-F8FDA132484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1DE7C1-DDD5-48F3-9E2A-BD42DA46D151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88CF624-C65D-4DBF-BBF3-7A290EFB13C8}">
      <dgm:prSet/>
      <dgm:spPr/>
      <dgm:t>
        <a:bodyPr/>
        <a:lstStyle/>
        <a:p>
          <a:r>
            <a:rPr lang="en-US" dirty="0"/>
            <a:t>Textbooks and LA</a:t>
          </a:r>
        </a:p>
      </dgm:t>
    </dgm:pt>
    <dgm:pt modelId="{06A453C2-9807-4EF5-AC83-40FC66B432E0}" type="parTrans" cxnId="{67B95EAA-2CF9-4D06-B886-B0211AFC6D29}">
      <dgm:prSet/>
      <dgm:spPr/>
      <dgm:t>
        <a:bodyPr/>
        <a:lstStyle/>
        <a:p>
          <a:endParaRPr lang="en-US"/>
        </a:p>
      </dgm:t>
    </dgm:pt>
    <dgm:pt modelId="{B3F2FD35-2946-4421-94F1-CAE37DE9CD64}" type="sibTrans" cxnId="{67B95EAA-2CF9-4D06-B886-B0211AFC6D29}">
      <dgm:prSet/>
      <dgm:spPr/>
      <dgm:t>
        <a:bodyPr/>
        <a:lstStyle/>
        <a:p>
          <a:endParaRPr lang="en-US"/>
        </a:p>
      </dgm:t>
    </dgm:pt>
    <dgm:pt modelId="{134E0667-4204-44F4-8EA6-DB126D0C0964}">
      <dgm:prSet/>
      <dgm:spPr/>
      <dgm:t>
        <a:bodyPr/>
        <a:lstStyle/>
        <a:p>
          <a:r>
            <a:rPr lang="en-GB"/>
            <a:t>ICT and autonomy (Quizlet, Edmodo)</a:t>
          </a:r>
          <a:endParaRPr lang="en-US"/>
        </a:p>
      </dgm:t>
    </dgm:pt>
    <dgm:pt modelId="{6A3847BB-164E-496A-9FE0-FA78EAE07F1D}" type="parTrans" cxnId="{DEAAC080-0F19-49B2-B2F2-6F2517EA9346}">
      <dgm:prSet/>
      <dgm:spPr/>
      <dgm:t>
        <a:bodyPr/>
        <a:lstStyle/>
        <a:p>
          <a:endParaRPr lang="en-US"/>
        </a:p>
      </dgm:t>
    </dgm:pt>
    <dgm:pt modelId="{2FD7CA55-BC62-495F-9316-5284F98156A7}" type="sibTrans" cxnId="{DEAAC080-0F19-49B2-B2F2-6F2517EA9346}">
      <dgm:prSet/>
      <dgm:spPr/>
      <dgm:t>
        <a:bodyPr/>
        <a:lstStyle/>
        <a:p>
          <a:endParaRPr lang="en-US"/>
        </a:p>
      </dgm:t>
    </dgm:pt>
    <dgm:pt modelId="{362DA18A-DDEC-4A57-9665-2A719F4375B9}">
      <dgm:prSet/>
      <dgm:spPr/>
      <dgm:t>
        <a:bodyPr/>
        <a:lstStyle/>
        <a:p>
          <a:r>
            <a:rPr lang="en-GB"/>
            <a:t>Students’ reactions </a:t>
          </a:r>
          <a:endParaRPr lang="en-US"/>
        </a:p>
      </dgm:t>
    </dgm:pt>
    <dgm:pt modelId="{D82A19EB-BF51-412F-9875-B2F99A3592F2}" type="parTrans" cxnId="{310FF54B-50FA-4F13-AF36-F48C0084DBA7}">
      <dgm:prSet/>
      <dgm:spPr/>
      <dgm:t>
        <a:bodyPr/>
        <a:lstStyle/>
        <a:p>
          <a:endParaRPr lang="en-US"/>
        </a:p>
      </dgm:t>
    </dgm:pt>
    <dgm:pt modelId="{5EAE0DE6-F88D-436C-9D2A-709C58A4CFB8}" type="sibTrans" cxnId="{310FF54B-50FA-4F13-AF36-F48C0084DBA7}">
      <dgm:prSet/>
      <dgm:spPr/>
      <dgm:t>
        <a:bodyPr/>
        <a:lstStyle/>
        <a:p>
          <a:endParaRPr lang="en-US"/>
        </a:p>
      </dgm:t>
    </dgm:pt>
    <dgm:pt modelId="{CC5E1657-5E4B-4B11-8A8B-6824C0DED67A}" type="pres">
      <dgm:prSet presAssocID="{B11DE7C1-DDD5-48F3-9E2A-BD42DA46D15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0EA3418-5B1A-4DF6-876B-9DA8D5A3AF9A}" type="pres">
      <dgm:prSet presAssocID="{F88CF624-C65D-4DBF-BBF3-7A290EFB13C8}" presName="compNode" presStyleCnt="0"/>
      <dgm:spPr/>
    </dgm:pt>
    <dgm:pt modelId="{FFDC5989-5FB7-4607-8CAB-EAC5096DF8A5}" type="pres">
      <dgm:prSet presAssocID="{F88CF624-C65D-4DBF-BBF3-7A290EFB13C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1AB7DFD5-2DA8-432A-AC74-3B1DAD040EE7}" type="pres">
      <dgm:prSet presAssocID="{F88CF624-C65D-4DBF-BBF3-7A290EFB13C8}" presName="spaceRect" presStyleCnt="0"/>
      <dgm:spPr/>
    </dgm:pt>
    <dgm:pt modelId="{4D74A3AA-90E4-46C5-B186-D9EF7005196B}" type="pres">
      <dgm:prSet presAssocID="{F88CF624-C65D-4DBF-BBF3-7A290EFB13C8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A6FF1224-EA15-4D9C-97B0-C970AC7A25C4}" type="pres">
      <dgm:prSet presAssocID="{B3F2FD35-2946-4421-94F1-CAE37DE9CD64}" presName="sibTrans" presStyleCnt="0"/>
      <dgm:spPr/>
    </dgm:pt>
    <dgm:pt modelId="{CD0F85FF-20D1-4465-919B-C255C7067F0C}" type="pres">
      <dgm:prSet presAssocID="{134E0667-4204-44F4-8EA6-DB126D0C0964}" presName="compNode" presStyleCnt="0"/>
      <dgm:spPr/>
    </dgm:pt>
    <dgm:pt modelId="{B84379CE-D32B-446F-B87C-BC486CA165FA}" type="pres">
      <dgm:prSet presAssocID="{134E0667-4204-44F4-8EA6-DB126D0C096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63E00544-458B-4F8D-85CE-CB48E4917E36}" type="pres">
      <dgm:prSet presAssocID="{134E0667-4204-44F4-8EA6-DB126D0C0964}" presName="spaceRect" presStyleCnt="0"/>
      <dgm:spPr/>
    </dgm:pt>
    <dgm:pt modelId="{F9A5811F-FE81-47BE-A4DA-AE24DEB2E700}" type="pres">
      <dgm:prSet presAssocID="{134E0667-4204-44F4-8EA6-DB126D0C0964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A74C9322-4612-49CE-9A4F-13E200050C90}" type="pres">
      <dgm:prSet presAssocID="{2FD7CA55-BC62-495F-9316-5284F98156A7}" presName="sibTrans" presStyleCnt="0"/>
      <dgm:spPr/>
    </dgm:pt>
    <dgm:pt modelId="{3C6DBD70-EF1D-45B8-B414-6AB8871C29BE}" type="pres">
      <dgm:prSet presAssocID="{362DA18A-DDEC-4A57-9665-2A719F4375B9}" presName="compNode" presStyleCnt="0"/>
      <dgm:spPr/>
    </dgm:pt>
    <dgm:pt modelId="{ECCCC217-3592-4F68-B9EA-DB15017724CA}" type="pres">
      <dgm:prSet presAssocID="{362DA18A-DDEC-4A57-9665-2A719F4375B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21B10815-BF43-402C-A04F-E38A6CC5CFF2}" type="pres">
      <dgm:prSet presAssocID="{362DA18A-DDEC-4A57-9665-2A719F4375B9}" presName="spaceRect" presStyleCnt="0"/>
      <dgm:spPr/>
    </dgm:pt>
    <dgm:pt modelId="{C4E90938-2345-46F6-B3DC-C4CCC5A99C1F}" type="pres">
      <dgm:prSet presAssocID="{362DA18A-DDEC-4A57-9665-2A719F4375B9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05B993D-D0D6-4050-A793-029F937D18FB}" type="presOf" srcId="{B11DE7C1-DDD5-48F3-9E2A-BD42DA46D151}" destId="{CC5E1657-5E4B-4B11-8A8B-6824C0DED67A}" srcOrd="0" destOrd="0" presId="urn:microsoft.com/office/officeart/2018/2/layout/IconLabelList"/>
    <dgm:cxn modelId="{E802A279-3A4D-4E96-B6B6-CEB8B64DD17C}" type="presOf" srcId="{F88CF624-C65D-4DBF-BBF3-7A290EFB13C8}" destId="{4D74A3AA-90E4-46C5-B186-D9EF7005196B}" srcOrd="0" destOrd="0" presId="urn:microsoft.com/office/officeart/2018/2/layout/IconLabelList"/>
    <dgm:cxn modelId="{DEAAC080-0F19-49B2-B2F2-6F2517EA9346}" srcId="{B11DE7C1-DDD5-48F3-9E2A-BD42DA46D151}" destId="{134E0667-4204-44F4-8EA6-DB126D0C0964}" srcOrd="1" destOrd="0" parTransId="{6A3847BB-164E-496A-9FE0-FA78EAE07F1D}" sibTransId="{2FD7CA55-BC62-495F-9316-5284F98156A7}"/>
    <dgm:cxn modelId="{310FF54B-50FA-4F13-AF36-F48C0084DBA7}" srcId="{B11DE7C1-DDD5-48F3-9E2A-BD42DA46D151}" destId="{362DA18A-DDEC-4A57-9665-2A719F4375B9}" srcOrd="2" destOrd="0" parTransId="{D82A19EB-BF51-412F-9875-B2F99A3592F2}" sibTransId="{5EAE0DE6-F88D-436C-9D2A-709C58A4CFB8}"/>
    <dgm:cxn modelId="{67B95EAA-2CF9-4D06-B886-B0211AFC6D29}" srcId="{B11DE7C1-DDD5-48F3-9E2A-BD42DA46D151}" destId="{F88CF624-C65D-4DBF-BBF3-7A290EFB13C8}" srcOrd="0" destOrd="0" parTransId="{06A453C2-9807-4EF5-AC83-40FC66B432E0}" sibTransId="{B3F2FD35-2946-4421-94F1-CAE37DE9CD64}"/>
    <dgm:cxn modelId="{D30D437B-2C60-4249-8D5A-37B960B6CDF2}" type="presOf" srcId="{134E0667-4204-44F4-8EA6-DB126D0C0964}" destId="{F9A5811F-FE81-47BE-A4DA-AE24DEB2E700}" srcOrd="0" destOrd="0" presId="urn:microsoft.com/office/officeart/2018/2/layout/IconLabelList"/>
    <dgm:cxn modelId="{3FC56DBA-697F-4861-B69B-ECFA97060BC7}" type="presOf" srcId="{362DA18A-DDEC-4A57-9665-2A719F4375B9}" destId="{C4E90938-2345-46F6-B3DC-C4CCC5A99C1F}" srcOrd="0" destOrd="0" presId="urn:microsoft.com/office/officeart/2018/2/layout/IconLabelList"/>
    <dgm:cxn modelId="{8E057F5D-5555-4B54-AF39-1BF6C3D9C704}" type="presParOf" srcId="{CC5E1657-5E4B-4B11-8A8B-6824C0DED67A}" destId="{00EA3418-5B1A-4DF6-876B-9DA8D5A3AF9A}" srcOrd="0" destOrd="0" presId="urn:microsoft.com/office/officeart/2018/2/layout/IconLabelList"/>
    <dgm:cxn modelId="{CED2342A-DECA-4067-AA38-48540A632F8D}" type="presParOf" srcId="{00EA3418-5B1A-4DF6-876B-9DA8D5A3AF9A}" destId="{FFDC5989-5FB7-4607-8CAB-EAC5096DF8A5}" srcOrd="0" destOrd="0" presId="urn:microsoft.com/office/officeart/2018/2/layout/IconLabelList"/>
    <dgm:cxn modelId="{180EE3E3-8C8D-442B-A6AC-6B2B43FE0B8B}" type="presParOf" srcId="{00EA3418-5B1A-4DF6-876B-9DA8D5A3AF9A}" destId="{1AB7DFD5-2DA8-432A-AC74-3B1DAD040EE7}" srcOrd="1" destOrd="0" presId="urn:microsoft.com/office/officeart/2018/2/layout/IconLabelList"/>
    <dgm:cxn modelId="{39B1B389-3B45-4066-B69F-D7C3AFCC0A7C}" type="presParOf" srcId="{00EA3418-5B1A-4DF6-876B-9DA8D5A3AF9A}" destId="{4D74A3AA-90E4-46C5-B186-D9EF7005196B}" srcOrd="2" destOrd="0" presId="urn:microsoft.com/office/officeart/2018/2/layout/IconLabelList"/>
    <dgm:cxn modelId="{81029CC1-0B4E-4C12-AAB3-275A4C75EEC2}" type="presParOf" srcId="{CC5E1657-5E4B-4B11-8A8B-6824C0DED67A}" destId="{A6FF1224-EA15-4D9C-97B0-C970AC7A25C4}" srcOrd="1" destOrd="0" presId="urn:microsoft.com/office/officeart/2018/2/layout/IconLabelList"/>
    <dgm:cxn modelId="{5F4DC242-66B4-4903-A3DB-2B5BFA795297}" type="presParOf" srcId="{CC5E1657-5E4B-4B11-8A8B-6824C0DED67A}" destId="{CD0F85FF-20D1-4465-919B-C255C7067F0C}" srcOrd="2" destOrd="0" presId="urn:microsoft.com/office/officeart/2018/2/layout/IconLabelList"/>
    <dgm:cxn modelId="{1182CEDA-2D3A-482A-A00F-6DB20E010C9E}" type="presParOf" srcId="{CD0F85FF-20D1-4465-919B-C255C7067F0C}" destId="{B84379CE-D32B-446F-B87C-BC486CA165FA}" srcOrd="0" destOrd="0" presId="urn:microsoft.com/office/officeart/2018/2/layout/IconLabelList"/>
    <dgm:cxn modelId="{F54AD4FD-8D40-4A92-B153-00A424E0550B}" type="presParOf" srcId="{CD0F85FF-20D1-4465-919B-C255C7067F0C}" destId="{63E00544-458B-4F8D-85CE-CB48E4917E36}" srcOrd="1" destOrd="0" presId="urn:microsoft.com/office/officeart/2018/2/layout/IconLabelList"/>
    <dgm:cxn modelId="{13CD5E20-A67A-4AC6-8B82-A9A3BF329F16}" type="presParOf" srcId="{CD0F85FF-20D1-4465-919B-C255C7067F0C}" destId="{F9A5811F-FE81-47BE-A4DA-AE24DEB2E700}" srcOrd="2" destOrd="0" presId="urn:microsoft.com/office/officeart/2018/2/layout/IconLabelList"/>
    <dgm:cxn modelId="{FC38740A-46D1-41DB-9AB2-64D302819D19}" type="presParOf" srcId="{CC5E1657-5E4B-4B11-8A8B-6824C0DED67A}" destId="{A74C9322-4612-49CE-9A4F-13E200050C90}" srcOrd="3" destOrd="0" presId="urn:microsoft.com/office/officeart/2018/2/layout/IconLabelList"/>
    <dgm:cxn modelId="{BB6F2395-DF10-4480-ABF5-91CF43563EFE}" type="presParOf" srcId="{CC5E1657-5E4B-4B11-8A8B-6824C0DED67A}" destId="{3C6DBD70-EF1D-45B8-B414-6AB8871C29BE}" srcOrd="4" destOrd="0" presId="urn:microsoft.com/office/officeart/2018/2/layout/IconLabelList"/>
    <dgm:cxn modelId="{77ACFE12-FA9E-4B42-AE36-ED72B56CFDB2}" type="presParOf" srcId="{3C6DBD70-EF1D-45B8-B414-6AB8871C29BE}" destId="{ECCCC217-3592-4F68-B9EA-DB15017724CA}" srcOrd="0" destOrd="0" presId="urn:microsoft.com/office/officeart/2018/2/layout/IconLabelList"/>
    <dgm:cxn modelId="{2D24C339-70C8-4F70-B151-84485CE0E88B}" type="presParOf" srcId="{3C6DBD70-EF1D-45B8-B414-6AB8871C29BE}" destId="{21B10815-BF43-402C-A04F-E38A6CC5CFF2}" srcOrd="1" destOrd="0" presId="urn:microsoft.com/office/officeart/2018/2/layout/IconLabelList"/>
    <dgm:cxn modelId="{DBD4B9DB-F903-4A2B-B64D-65650E0668EC}" type="presParOf" srcId="{3C6DBD70-EF1D-45B8-B414-6AB8871C29BE}" destId="{C4E90938-2345-46F6-B3DC-C4CCC5A99C1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C5989-5FB7-4607-8CAB-EAC5096DF8A5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74A3AA-90E4-46C5-B186-D9EF7005196B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Textbooks and LA</a:t>
          </a:r>
        </a:p>
      </dsp:txBody>
      <dsp:txXfrm>
        <a:off x="417971" y="2644140"/>
        <a:ext cx="2889450" cy="720000"/>
      </dsp:txXfrm>
    </dsp:sp>
    <dsp:sp modelId="{B84379CE-D32B-446F-B87C-BC486CA165FA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A5811F-FE81-47BE-A4DA-AE24DEB2E700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ICT and autonomy (Quizlet, Edmodo)</a:t>
          </a:r>
          <a:endParaRPr lang="en-US" sz="2500" kern="1200"/>
        </a:p>
      </dsp:txBody>
      <dsp:txXfrm>
        <a:off x="3813075" y="2644140"/>
        <a:ext cx="2889450" cy="720000"/>
      </dsp:txXfrm>
    </dsp:sp>
    <dsp:sp modelId="{ECCCC217-3592-4F68-B9EA-DB15017724CA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90938-2345-46F6-B3DC-C4CCC5A99C1F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/>
            <a:t>Students’ reactions </a:t>
          </a:r>
          <a:endParaRPr lang="en-US" sz="2500" kern="1200"/>
        </a:p>
      </dsp:txBody>
      <dsp:txXfrm>
        <a:off x="7208178" y="2644140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A36EE-14DC-444B-93F9-E2EE8A7AB1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56C2761-1696-419D-AABA-D9967242F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F002A8-BED6-4B7F-B897-EA5313C9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314A-D111-4B11-8A9C-92A036F971AE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DCA3DE-5B87-4712-BC7E-CDEBC842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BFE767-E704-4535-B77B-DAD10E683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4948-D3E6-4AD6-9FEC-48E15CF29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06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BD4A6-7A40-4221-9745-93870DFA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099D7DD-85A1-4503-A95E-D75AD00DD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040EC2-A8F4-4C57-B1F0-0EADE1B2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314A-D111-4B11-8A9C-92A036F971AE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FF6590-4AF8-4E55-9ACD-DB7A15CF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9A18EA-E742-4CFF-9B9D-6699F5139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4948-D3E6-4AD6-9FEC-48E15CF29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03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91B0A03-5626-486D-BE16-2C891A1038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7A1958-4C2A-48EB-BB78-D163BFD0E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E32380-67CC-429D-991C-AB6FCF7B6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314A-D111-4B11-8A9C-92A036F971AE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1B2A85-1E6F-46B3-8BC6-CD6052766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C958ED-887E-40AE-A270-A40D1A9F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4948-D3E6-4AD6-9FEC-48E15CF29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99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B1F29-2853-44DA-90CB-CDDB4AE3F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9CB0C3-0915-4CD3-9C22-A911264F9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C4930C-1638-4098-B162-EBDA7A9EF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314A-D111-4B11-8A9C-92A036F971AE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A6E720-CC63-4729-AB63-E8432959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C32089-23F2-4463-AF32-54D263BD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4948-D3E6-4AD6-9FEC-48E15CF29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56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DA2602-EA65-4D69-977F-B2CF1F31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CE8F8CB-4C3A-4C14-BCE6-8C1823D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79A000-648F-49A5-921A-93B7D38D9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314A-D111-4B11-8A9C-92A036F971AE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340142-B9D4-4826-91A5-01A07B48D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231BB4-2116-49A5-A894-75581D31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4948-D3E6-4AD6-9FEC-48E15CF29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80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640BD-37BA-43F4-BC2F-86E3CB4B8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07EA2A-389E-41F9-A500-B463D61F3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3A2D50-50E4-4AC4-94B4-9EC2231D0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1B0EE58-DE1D-49D7-9924-1AE65CB8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314A-D111-4B11-8A9C-92A036F971AE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DD2B476-F0CA-4E53-A8CB-4043D8F3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E89200-4278-405A-9932-F51D674E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4948-D3E6-4AD6-9FEC-48E15CF29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76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A9EE21-244E-4842-9C03-C3BEE477D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806664C-9793-4480-9016-A5F4BD999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6FCE56F-4F42-471F-8149-BF1BA2CFA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81C754E-31CC-46DC-BBBC-8F94FCED6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188EAB9-D1F5-4BF8-AA4B-6FFAE2432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D02BCD1-B508-463B-9587-5D9D53F7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314A-D111-4B11-8A9C-92A036F971AE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FAB9084-6E85-4A54-9A1F-4C4FA054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76EF3E1-852F-40B3-A64C-F6D69FE3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4948-D3E6-4AD6-9FEC-48E15CF29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60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E5AE76-F8DE-48B4-B39F-13CE4964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9A9569B-D96B-42CE-BB25-B0C93989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314A-D111-4B11-8A9C-92A036F971AE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7B2254-AFB6-4E7D-9B8A-46E8A9614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BC13FC-DDDD-41E2-A626-26F99A72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4948-D3E6-4AD6-9FEC-48E15CF29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06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A417264-9E9A-4E7B-9CA9-C0F2B38D0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314A-D111-4B11-8A9C-92A036F971AE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08EE1A-9FF2-4B65-B02A-8C36F403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724FB0-A205-423F-98D6-DC396C55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4948-D3E6-4AD6-9FEC-48E15CF29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12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FF44AF-90FD-44F3-86EA-3F1AE3C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70D4DB-064C-4672-85A5-3ED230640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DC2DE4B-9D65-4AFB-93D4-7648C3B6F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D7B6D9-9C0F-424E-9675-E25F56E2E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314A-D111-4B11-8A9C-92A036F971AE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2EF4DD-C622-431F-80B5-9CF52CBF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187E83-54E1-471F-9931-DD863EBA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4948-D3E6-4AD6-9FEC-48E15CF29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49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5C1673-BF51-4A59-974F-0B6AAF60D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034AEAE-0508-43D7-9D6F-FCBE0145C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A92F1D8-D723-4854-96DA-97E3AFF08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4708F9-8C21-447A-B639-B86DBF28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4314A-D111-4B11-8A9C-92A036F971AE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1BADB7-8C76-472A-A9AE-D7693FE0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DC2CCF-2E27-475D-A91D-583FDB02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F4948-D3E6-4AD6-9FEC-48E15CF29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86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E23145-6E0F-4375-A9FA-74BA5324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C360342-F92A-4150-A9F0-EBF0E9C53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2C311D-27C4-49FF-9A35-4FEB272AE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4314A-D111-4B11-8A9C-92A036F971AE}" type="datetimeFigureOut">
              <a:rPr lang="cs-CZ" smtClean="0"/>
              <a:t>03.10.2018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DCDF3E-C381-480C-9323-DFEF3F635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C3110D-225A-4078-93C3-E460E7259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F4948-D3E6-4AD6-9FEC-48E15CF296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90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antikvarium.cz/kniha/36131-anglictina-pro-samouky-198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0A9946-B5F3-49C7-BBF3-C31FE1D64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GB" sz="4700"/>
              <a:t>Taking off planet Textbook</a:t>
            </a:r>
            <a:br>
              <a:rPr lang="en-GB" sz="4700"/>
            </a:br>
            <a:endParaRPr lang="cs-CZ" sz="47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8840BE-1DFF-4F3B-BE71-C50BDAD9B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GB"/>
              <a:t>Ladislav V</a:t>
            </a:r>
            <a:r>
              <a:rPr lang="cs-CZ"/>
              <a:t>áclavík</a:t>
            </a:r>
            <a:endParaRPr lang="en-GB"/>
          </a:p>
          <a:p>
            <a:pPr algn="l"/>
            <a:r>
              <a:rPr lang="en-GB"/>
              <a:t>Masaryk University Language Centre</a:t>
            </a:r>
            <a:endParaRPr lang="cs-CZ"/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06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DCC348-E62B-4187-AF38-986DB89F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GB" sz="4800" dirty="0"/>
              <a:t>Business news</a:t>
            </a:r>
            <a:r>
              <a:rPr lang="cs-CZ" sz="4800" dirty="0"/>
              <a:t/>
            </a:r>
            <a:br>
              <a:rPr lang="cs-CZ" sz="4800" dirty="0"/>
            </a:br>
            <a:endParaRPr lang="cs-CZ" sz="48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0F00424-EB90-46F9-9DB2-983D35AF6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Extensive reading 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Authentic</a:t>
            </a:r>
            <a:r>
              <a:rPr lang="cs-CZ" dirty="0"/>
              <a:t> </a:t>
            </a:r>
            <a:r>
              <a:rPr lang="cs-CZ" dirty="0" err="1"/>
              <a:t>materials</a:t>
            </a:r>
            <a:endParaRPr lang="en-US" dirty="0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A2853D07-3E91-478B-A685-5ABEF1A91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r="2" b="38497"/>
          <a:stretch/>
        </p:blipFill>
        <p:spPr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7D3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E33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92FA70-F3DB-450D-B1DE-D79CDEE8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122363"/>
            <a:ext cx="6976108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Selecting resources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98DFF6-C3DC-4EDC-9D28-AE97360B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4700588"/>
            <a:ext cx="525228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26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92FA70-F3DB-450D-B1DE-D79CDEE8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122363"/>
            <a:ext cx="727554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Selecting strategies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98DFF6-C3DC-4EDC-9D28-AE97360B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4700588"/>
            <a:ext cx="525228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Which words? How to learn?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73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C1C258-4002-4661-985D-C3F0A749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/>
              <a:t>Quizlet.com</a:t>
            </a:r>
            <a:r>
              <a:rPr lang="cs-CZ" dirty="0"/>
              <a:t/>
            </a:r>
            <a:br>
              <a:rPr lang="cs-CZ" dirty="0"/>
            </a:br>
            <a:r>
              <a:rPr lang="cs-CZ" sz="3200" dirty="0" err="1"/>
              <a:t>vocabulary</a:t>
            </a:r>
            <a:r>
              <a:rPr lang="cs-CZ" sz="3200" dirty="0"/>
              <a:t> </a:t>
            </a:r>
            <a:r>
              <a:rPr lang="cs-CZ" sz="3200" dirty="0" err="1"/>
              <a:t>strategies</a:t>
            </a:r>
            <a:endParaRPr lang="cs-CZ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2AA3CD-6DBD-4278-ACD4-AF372EB06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cs-CZ" sz="3200" dirty="0" err="1"/>
              <a:t>How</a:t>
            </a:r>
            <a:r>
              <a:rPr lang="cs-CZ" sz="3200" dirty="0"/>
              <a:t> to </a:t>
            </a:r>
            <a:r>
              <a:rPr lang="cs-CZ" sz="3200" dirty="0" err="1"/>
              <a:t>learn</a:t>
            </a:r>
            <a:endParaRPr lang="en-GB" sz="3200" dirty="0"/>
          </a:p>
          <a:p>
            <a:endParaRPr lang="en-GB" sz="3200" dirty="0"/>
          </a:p>
          <a:p>
            <a:r>
              <a:rPr lang="cs-CZ" sz="3200" dirty="0" err="1"/>
              <a:t>How</a:t>
            </a:r>
            <a:r>
              <a:rPr lang="cs-CZ" sz="3200" dirty="0"/>
              <a:t> to </a:t>
            </a:r>
            <a:r>
              <a:rPr lang="cs-CZ" sz="3200" dirty="0" err="1"/>
              <a:t>discover</a:t>
            </a:r>
            <a:endParaRPr lang="en-GB" sz="3200" dirty="0"/>
          </a:p>
          <a:p>
            <a:endParaRPr lang="en-GB" sz="3200" dirty="0"/>
          </a:p>
          <a:p>
            <a:r>
              <a:rPr lang="cs-CZ" sz="3200" dirty="0" err="1"/>
              <a:t>How</a:t>
            </a:r>
            <a:r>
              <a:rPr lang="cs-CZ" sz="3200" dirty="0"/>
              <a:t> to </a:t>
            </a:r>
            <a:r>
              <a:rPr lang="cs-CZ" sz="3200" dirty="0" err="1"/>
              <a:t>consolidate</a:t>
            </a:r>
            <a:r>
              <a:rPr lang="en-GB" sz="3200" dirty="0"/>
              <a:t> </a:t>
            </a:r>
          </a:p>
          <a:p>
            <a:pPr marL="0" indent="0">
              <a:buNone/>
            </a:pPr>
            <a:endParaRPr lang="cs-CZ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E450AB-8508-481E-9299-428A306B9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r="285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41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9558B-56F1-438A-9956-BF59DA44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/>
              <a:t>Quizlet vocabulary sets</a:t>
            </a:r>
            <a:endParaRPr lang="cs-CZ" dirty="0"/>
          </a:p>
        </p:txBody>
      </p:sp>
      <p:cxnSp>
        <p:nvCxnSpPr>
          <p:cNvPr id="22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CABC61C7-0837-4089-AA40-65EF5156C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GB" dirty="0"/>
              <a:t>Open to add</a:t>
            </a:r>
            <a:endParaRPr lang="en-US" dirty="0"/>
          </a:p>
          <a:p>
            <a:endParaRPr lang="en-US" dirty="0"/>
          </a:p>
          <a:p>
            <a:r>
              <a:rPr lang="en-GB" dirty="0"/>
              <a:t>Open to modify</a:t>
            </a:r>
            <a:endParaRPr lang="en-US" dirty="0"/>
          </a:p>
          <a:p>
            <a:endParaRPr lang="en-US" dirty="0"/>
          </a:p>
          <a:p>
            <a:r>
              <a:rPr lang="en-GB" dirty="0"/>
              <a:t>Open to access</a:t>
            </a:r>
            <a:endParaRPr lang="en-US" dirty="0"/>
          </a:p>
        </p:txBody>
      </p:sp>
      <p:pic>
        <p:nvPicPr>
          <p:cNvPr id="24" name="Zástupný symbol pro obsah 4">
            <a:extLst>
              <a:ext uri="{FF2B5EF4-FFF2-40B4-BE49-F238E27FC236}">
                <a16:creationId xmlns:a16="http://schemas.microsoft.com/office/drawing/2014/main" id="{892EB121-3544-4708-B150-BAD865EDA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1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266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92FA70-F3DB-450D-B1DE-D79CDEE8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122363"/>
            <a:ext cx="727554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Practice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98DFF6-C3DC-4EDC-9D28-AE97360B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4700588"/>
            <a:ext cx="525228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02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727491-223E-4626-B1D3-F0942512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Textbook business vocabulary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178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1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C5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7E4AB8-48EC-4643-82ED-93522BA7F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20" y="392115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</a:t>
            </a:r>
            <a:br>
              <a:rPr lang="en-GB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Monitor</a:t>
            </a:r>
            <a:br>
              <a:rPr lang="en-GB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Evaluate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" name="Zástupný symbol pro obsah 6">
            <a:extLst>
              <a:ext uri="{FF2B5EF4-FFF2-40B4-BE49-F238E27FC236}">
                <a16:creationId xmlns:a16="http://schemas.microsoft.com/office/drawing/2014/main" id="{6CA1AF40-1AE6-46E0-AD43-CD5F52265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94" y="0"/>
            <a:ext cx="9178128" cy="48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04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8C9EEC-AA86-481D-840A-19CB99EF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94" y="3926560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Quizlet Flashcards</a:t>
            </a:r>
          </a:p>
        </p:txBody>
      </p:sp>
      <p:pic>
        <p:nvPicPr>
          <p:cNvPr id="5" name="Zástupný symbol pro obsah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25E7349E-6329-4C87-8012-1EEC39002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766" y="142875"/>
            <a:ext cx="8849033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87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F4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645215-83AF-435A-95EF-2A8CF288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10" y="3931738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Quizlet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</a:t>
            </a:r>
          </a:p>
        </p:txBody>
      </p:sp>
      <p:pic>
        <p:nvPicPr>
          <p:cNvPr id="5" name="Zástupný symbol pro obsah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47F21767-0DFB-4640-BB43-97CA78CB9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64" y="128962"/>
            <a:ext cx="8910652" cy="4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0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BEB78-0B6E-4F21-B389-BA61D2AE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Outline</a:t>
            </a:r>
            <a:endParaRPr lang="cs-CZ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E7549FDE-DA6F-4B36-97C7-B9F38559A3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7756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134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A7B766-444A-4BD1-A6A6-CE9CA7FA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66" y="3901260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Quizlet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Write</a:t>
            </a:r>
          </a:p>
        </p:txBody>
      </p:sp>
      <p:pic>
        <p:nvPicPr>
          <p:cNvPr id="5" name="Zástupný symbol pro obsah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85E66139-299B-47D2-BEC9-34C0E81F6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90" y="169363"/>
            <a:ext cx="9023840" cy="48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23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727491-223E-4626-B1D3-F0942512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Building business vocabulary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886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271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36D5F2-33A3-40B5-B387-0EFF70C15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" y="3969838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cs-CZ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Planning</a:t>
            </a:r>
            <a:r>
              <a:rPr lang="en-GB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GB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GB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Which words?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symbol pro obsah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1A80390A-1BBE-4A6D-A4F3-B99B6A2D7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64" y="214578"/>
            <a:ext cx="9003491" cy="535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43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3A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65F2BD9-640B-4E68-A867-ABECE07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" y="3988888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Business news wordlists – </a:t>
            </a:r>
            <a:r>
              <a:rPr lang="cs-CZ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discovering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symbol pro obsah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05700553-C858-4EAD-91EA-97F324E58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09" y="80380"/>
            <a:ext cx="9135846" cy="46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40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5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39D30F-9E80-4358-8936-F9C1DC02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3" y="40174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Quizlet Live</a:t>
            </a:r>
            <a:r>
              <a:rPr lang="cs-CZ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cs-CZ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consolidating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symbol pro obsah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FD32B8B1-89B2-4663-9564-C51F88CA4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68" y="80221"/>
            <a:ext cx="8629299" cy="517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99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D4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1D1566-87BA-47AB-AA79-FF4C56CE5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25" y="3874588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Quizlet Live – modes</a:t>
            </a:r>
          </a:p>
        </p:txBody>
      </p:sp>
      <p:pic>
        <p:nvPicPr>
          <p:cNvPr id="5" name="Zástupný symbol pro obsah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928FE2C0-A1CB-452F-B7C7-549FC9E66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281" y="90824"/>
            <a:ext cx="8939517" cy="54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8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A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1135649-3A8D-474D-9AB2-3462538A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" y="3798388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Quizlet Live Contest</a:t>
            </a:r>
          </a:p>
        </p:txBody>
      </p:sp>
      <p:pic>
        <p:nvPicPr>
          <p:cNvPr id="5" name="Zástupný symbol pro obsah 4" descr="Obsah obrázku snímek obrazovky&#10;&#10;Popis vygenerován s vysokou mírou spolehlivosti">
            <a:extLst>
              <a:ext uri="{FF2B5EF4-FFF2-40B4-BE49-F238E27FC236}">
                <a16:creationId xmlns:a16="http://schemas.microsoft.com/office/drawing/2014/main" id="{0978133E-3F57-49E7-8E86-1E7A512582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55" y="0"/>
            <a:ext cx="9095946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46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92FA70-F3DB-450D-B1DE-D79CDEE8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122363"/>
            <a:ext cx="727554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Monitoring progress</a:t>
            </a:r>
            <a:endParaRPr lang="en-US" sz="6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98DFF6-C3DC-4EDC-9D28-AE97360B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4700588"/>
            <a:ext cx="525228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866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E51871-8EF0-4723-8877-E7C2183C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" y="403651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Quizlet </a:t>
            </a:r>
            <a:r>
              <a:rPr lang="cs-CZ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Monitoring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Zástupný symbol pro obsah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5D4F06F1-616C-4A0A-90D7-7F7C4FF06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030" y="62900"/>
            <a:ext cx="9451970" cy="44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749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E51871-8EF0-4723-8877-E7C2183C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" y="403651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Quizlet </a:t>
            </a:r>
            <a:r>
              <a:rPr lang="cs-CZ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Monitoring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Zástupný symbol pro obsah 6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DEF8CFCF-5FAE-45DB-8BCF-9F9A8EC5D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077" y="174379"/>
            <a:ext cx="9067591" cy="4351338"/>
          </a:xfrm>
        </p:spPr>
      </p:pic>
    </p:spTree>
    <p:extLst>
      <p:ext uri="{BB962C8B-B14F-4D97-AF65-F5344CB8AC3E}">
        <p14:creationId xmlns:p14="http://schemas.microsoft.com/office/powerpoint/2010/main" val="244811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558F58E-93BA-44A3-BCDA-585AFF2E4F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10FB30D-942C-4848-8661-84D7ED8E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1" y="2671011"/>
            <a:ext cx="5116830" cy="253916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100" dirty="0">
                <a:latin typeface="+mn-lt"/>
              </a:rPr>
              <a:t>Teach yourself fly with…</a:t>
            </a: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/>
            </a:r>
            <a:br>
              <a:rPr lang="en-US" sz="3100" dirty="0">
                <a:latin typeface="+mn-lt"/>
              </a:rPr>
            </a:br>
            <a:r>
              <a:rPr lang="en-US" sz="3100" dirty="0">
                <a:latin typeface="+mn-lt"/>
              </a:rPr>
              <a:t> </a:t>
            </a:r>
            <a:br>
              <a:rPr lang="en-US" sz="3100" dirty="0">
                <a:latin typeface="+mn-lt"/>
              </a:rPr>
            </a:b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	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F303E4-F69D-4319-9C79-096D088C1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330359"/>
            <a:ext cx="4758891" cy="16557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Arial Nova Cond" panose="020B0604020202020204" pitchFamily="34" charset="0"/>
              </a:rPr>
              <a:t>On (not) being autonomous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D0BBC1-A7D4-445D-98AC-95A6A45D8E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1148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101DA26F-4F81-4CA4-B00B-BC180E947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5" b="10037"/>
          <a:stretch/>
        </p:blipFill>
        <p:spPr>
          <a:xfrm>
            <a:off x="5913124" y="10"/>
            <a:ext cx="6278877" cy="6857990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0496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92FA70-F3DB-450D-B1DE-D79CDEE8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122363"/>
            <a:ext cx="7275546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</a:t>
            </a:r>
            <a:endParaRPr lang="en-US" sz="6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98DFF6-C3DC-4EDC-9D28-AE97360B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4700588"/>
            <a:ext cx="525228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160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E42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E51871-8EF0-4723-8877-E7C2183C3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" y="403651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Quizlet </a:t>
            </a:r>
            <a:r>
              <a:rPr lang="cs-CZ" sz="2600" dirty="0" err="1">
                <a:solidFill>
                  <a:srgbClr val="FFFFFF"/>
                </a:solidFill>
              </a:rPr>
              <a:t>Evaluating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Zástupný symbol pro obsah 6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CC32693D-3B7F-40C6-8773-8002085A2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73" y="149224"/>
            <a:ext cx="8867938" cy="5032375"/>
          </a:xfrm>
        </p:spPr>
      </p:pic>
    </p:spTree>
    <p:extLst>
      <p:ext uri="{BB962C8B-B14F-4D97-AF65-F5344CB8AC3E}">
        <p14:creationId xmlns:p14="http://schemas.microsoft.com/office/powerpoint/2010/main" val="3308119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727491-223E-4626-B1D3-F0942512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cs-CZ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Mini-</a:t>
            </a:r>
            <a:r>
              <a:rPr lang="cs-CZ" sz="6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projects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193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23E099-24FC-442A-B338-8F1BEB938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/>
              <a:t>Edmodo.com</a:t>
            </a:r>
            <a:endParaRPr lang="cs-CZ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84BE9B-BF77-4BBD-AC56-180892412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GB" dirty="0"/>
              <a:t>Create</a:t>
            </a:r>
          </a:p>
          <a:p>
            <a:endParaRPr lang="en-GB" dirty="0"/>
          </a:p>
          <a:p>
            <a:r>
              <a:rPr lang="en-GB" dirty="0"/>
              <a:t>Share</a:t>
            </a:r>
          </a:p>
          <a:p>
            <a:endParaRPr lang="en-GB" dirty="0"/>
          </a:p>
          <a:p>
            <a:r>
              <a:rPr lang="en-GB" dirty="0"/>
              <a:t>Collaborate</a:t>
            </a:r>
            <a:endParaRPr lang="cs-CZ" dirty="0"/>
          </a:p>
        </p:txBody>
      </p:sp>
      <p:pic>
        <p:nvPicPr>
          <p:cNvPr id="5" name="Obrázek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452D26C6-60E5-4258-A42D-A51F1230EF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0" r="25840" b="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521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EDAC09-0FA6-47ED-806A-933B841B6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/>
              <a:t>Edmodo</a:t>
            </a:r>
            <a:r>
              <a:rPr lang="cs-CZ" dirty="0"/>
              <a:t>.</a:t>
            </a:r>
            <a:r>
              <a:rPr lang="cs-CZ" dirty="0" err="1"/>
              <a:t>com</a:t>
            </a:r>
            <a:endParaRPr lang="cs-CZ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06A86DF-8404-44C4-A7CF-E6BCDAE98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cs-CZ" dirty="0" err="1"/>
              <a:t>Self-access</a:t>
            </a:r>
            <a:endParaRPr lang="cs-CZ" dirty="0"/>
          </a:p>
          <a:p>
            <a:r>
              <a:rPr lang="cs-CZ" dirty="0" err="1"/>
              <a:t>Discussion</a:t>
            </a:r>
            <a:endParaRPr lang="cs-CZ" dirty="0"/>
          </a:p>
          <a:p>
            <a:r>
              <a:rPr lang="cs-CZ" dirty="0"/>
              <a:t>Feedback</a:t>
            </a:r>
          </a:p>
          <a:p>
            <a:r>
              <a:rPr lang="cs-CZ" dirty="0" err="1"/>
              <a:t>Reflection</a:t>
            </a:r>
            <a:r>
              <a:rPr lang="cs-CZ" dirty="0"/>
              <a:t> on feedback</a:t>
            </a:r>
            <a:endParaRPr lang="en-US" dirty="0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A6FE8AB0-B65F-4804-9AAE-95442E67E1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r="4394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6677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89BBF4-7E37-480E-ADD2-A9877937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Edmodo.com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046AF9-9785-4A55-AFE3-D6D0D0EDF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1" y="2962451"/>
            <a:ext cx="2779954" cy="28200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5D205869-ECCB-4B44-A046-F215F79FE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" y="2446831"/>
            <a:ext cx="10388602" cy="420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76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B825CD-54C5-41EE-AFBF-5CE22E52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Edmodo</a:t>
            </a:r>
            <a:r>
              <a:rPr lang="cs-CZ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cs-CZ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cs-CZ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cs-CZ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class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FDC0551F-7763-4ADA-BA1D-42603A867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Collaboration in groups</a:t>
            </a:r>
          </a:p>
          <a:p>
            <a:r>
              <a:rPr lang="en-US" sz="2000" dirty="0">
                <a:solidFill>
                  <a:schemeClr val="bg1"/>
                </a:solidFill>
              </a:rPr>
              <a:t>Knowledge Building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Monitoring </a:t>
            </a:r>
          </a:p>
          <a:p>
            <a:r>
              <a:rPr lang="en-US" sz="2000" dirty="0">
                <a:solidFill>
                  <a:schemeClr val="bg1"/>
                </a:solidFill>
              </a:rPr>
              <a:t>Sharing</a:t>
            </a:r>
          </a:p>
          <a:p>
            <a:r>
              <a:rPr lang="en-US" sz="2000" dirty="0">
                <a:solidFill>
                  <a:schemeClr val="bg1"/>
                </a:solidFill>
              </a:rPr>
              <a:t>Evaluation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" name="Zástupný symbol pro obsah 4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31147AE3-79DB-4C4B-ADD1-B38CAFCC9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6" y="11980"/>
            <a:ext cx="7415614" cy="458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076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7727491-223E-4626-B1D3-F0942512B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GB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Students’ reactions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54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718595B-F2E1-4DFA-9535-9AE9B96A9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 often did you use Quizlet?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5CB65879-DADC-44A0-A71E-37429C2E0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971376"/>
              </p:ext>
            </p:extLst>
          </p:nvPr>
        </p:nvGraphicFramePr>
        <p:xfrm>
          <a:off x="5398008" y="157696"/>
          <a:ext cx="6709306" cy="605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35853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1CF93C-9994-44BC-8E04-45928921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  <a:prstGeom prst="ellipse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did you learn?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5CCD6E0E-D759-44F3-A892-49C19316E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360658"/>
              </p:ext>
            </p:extLst>
          </p:nvPr>
        </p:nvGraphicFramePr>
        <p:xfrm>
          <a:off x="5398008" y="210486"/>
          <a:ext cx="6669332" cy="6004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74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50DEACD-5210-44C8-9CE3-2DF70C74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cs-CZ" sz="4800" dirty="0" err="1"/>
              <a:t>Textbooks</a:t>
            </a:r>
            <a:r>
              <a:rPr lang="cs-CZ" sz="4800" dirty="0"/>
              <a:t> and autonomy</a:t>
            </a:r>
            <a:br>
              <a:rPr lang="cs-CZ" sz="4800" dirty="0"/>
            </a:br>
            <a:r>
              <a:rPr lang="cs-CZ" sz="2800" dirty="0" err="1"/>
              <a:t>totalitarianism</a:t>
            </a:r>
            <a:r>
              <a:rPr lang="cs-CZ" sz="2800" dirty="0"/>
              <a:t> and </a:t>
            </a:r>
            <a:r>
              <a:rPr lang="cs-CZ" sz="2800" dirty="0" err="1"/>
              <a:t>democracy</a:t>
            </a:r>
            <a:endParaRPr lang="cs-CZ" sz="4800" dirty="0"/>
          </a:p>
        </p:txBody>
      </p:sp>
      <p:pic>
        <p:nvPicPr>
          <p:cNvPr id="7" name="Zástupný symbol pro obsah 6" descr="Raketa">
            <a:extLst>
              <a:ext uri="{FF2B5EF4-FFF2-40B4-BE49-F238E27FC236}">
                <a16:creationId xmlns:a16="http://schemas.microsoft.com/office/drawing/2014/main" id="{BCA0A82C-FC8C-4553-95FC-066F7AC10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16187" y="1222374"/>
            <a:ext cx="2427287" cy="2427287"/>
          </a:xfr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83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4C3103B-AE2E-41DA-8805-65F1A948F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3BC0C31-69A7-4200-9AFE-927230E1E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B135F1-F3C2-4D1A-B4D6-7984F8A0A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894262"/>
            <a:ext cx="10307952" cy="1325563"/>
          </a:xfrm>
        </p:spPr>
        <p:txBody>
          <a:bodyPr>
            <a:normAutofit/>
          </a:bodyPr>
          <a:lstStyle/>
          <a:p>
            <a:r>
              <a:rPr lang="en-GB" dirty="0"/>
              <a:t>Edmodo – students’ reaction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15D157-2FFC-40A8-9C91-6492FE3A6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88" y="701019"/>
            <a:ext cx="6484094" cy="3382247"/>
          </a:xfrm>
        </p:spPr>
        <p:txBody>
          <a:bodyPr anchor="ctr">
            <a:normAutofit/>
          </a:bodyPr>
          <a:lstStyle/>
          <a:p>
            <a:endParaRPr lang="cs-CZ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B5AFC7-2F07-4F7B-9151-E45D7548D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B1340FC-C4E2-4CD5-9BCA-7A022E8B49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99996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764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7123B4-8F0C-4B55-82B8-C26B39D4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Edmodo and preparations for class</a:t>
            </a: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87C18D3B-A682-4856-AE24-BDEE7B0670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678353"/>
              </p:ext>
            </p:extLst>
          </p:nvPr>
        </p:nvGraphicFramePr>
        <p:xfrm>
          <a:off x="5673316" y="308641"/>
          <a:ext cx="6269038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457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AC80E2-2D72-4DB8-ACC6-BEC2D478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Edmodo and assignments</a:t>
            </a: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FBE0A11F-E458-4C0A-BE5A-64A5545A0B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911745"/>
              </p:ext>
            </p:extLst>
          </p:nvPr>
        </p:nvGraphicFramePr>
        <p:xfrm>
          <a:off x="5663483" y="269312"/>
          <a:ext cx="6269038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8905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EF36DF9-EC21-44DE-A68D-234CA50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Edmodo 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4000" dirty="0">
                <a:solidFill>
                  <a:srgbClr val="FFFFFF"/>
                </a:solidFill>
              </a:rPr>
              <a:t>and communication with T</a:t>
            </a: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E5E684EA-427F-4204-A806-CDE3DB659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8449963"/>
              </p:ext>
            </p:extLst>
          </p:nvPr>
        </p:nvGraphicFramePr>
        <p:xfrm>
          <a:off x="5579285" y="293892"/>
          <a:ext cx="6269038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897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56DB6E-0E85-4A92-9F15-0054DFFFC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Edmodo in classroom</a:t>
            </a: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2930495C-C683-47E6-A62C-35EB90E49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499543"/>
              </p:ext>
            </p:extLst>
          </p:nvPr>
        </p:nvGraphicFramePr>
        <p:xfrm>
          <a:off x="5398008" y="310911"/>
          <a:ext cx="6520185" cy="5749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337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99ED6D-65AB-4F08-A3AB-5D2AAEB6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Edmodo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overall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satisfaction</a:t>
            </a: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350E0101-6D58-486A-A34A-B3473101E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074611"/>
              </p:ext>
            </p:extLst>
          </p:nvPr>
        </p:nvGraphicFramePr>
        <p:xfrm>
          <a:off x="5398008" y="317091"/>
          <a:ext cx="6502400" cy="576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49347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4C3103B-AE2E-41DA-8805-65F1A948FD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3BC0C31-69A7-4200-9AFE-927230E1E0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D80E05-CD39-4FAA-B63F-F1A3ED75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894262"/>
            <a:ext cx="10307952" cy="1325563"/>
          </a:xfrm>
        </p:spPr>
        <p:txBody>
          <a:bodyPr>
            <a:normAutofit/>
          </a:bodyPr>
          <a:lstStyle/>
          <a:p>
            <a:r>
              <a:rPr lang="en-GB" dirty="0"/>
              <a:t>In summary</a:t>
            </a:r>
            <a:endParaRPr lang="cs-CZ" dirty="0"/>
          </a:p>
        </p:txBody>
      </p:sp>
      <p:pic>
        <p:nvPicPr>
          <p:cNvPr id="5" name="Zástupný symbol pro obsah 4" descr="Raketa">
            <a:extLst>
              <a:ext uri="{FF2B5EF4-FFF2-40B4-BE49-F238E27FC236}">
                <a16:creationId xmlns:a16="http://schemas.microsoft.com/office/drawing/2014/main" id="{7BA3127F-1226-4C28-95AF-6A676347C5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41367" y="5280818"/>
            <a:ext cx="914400" cy="914400"/>
          </a:xfr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B5AFC7-2F07-4F7B-9151-E45D7548D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B1340FC-C4E2-4CD5-9BCA-7A022E8B49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99996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7901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510936B-BA29-4612-B058-B3BB7FF80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Thank you </a:t>
            </a:r>
            <a:br>
              <a:rPr lang="en-GB" dirty="0"/>
            </a:br>
            <a:r>
              <a:rPr lang="en-GB" dirty="0"/>
              <a:t>for your attention!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7082F1-F14D-4195-AF18-E15EF26E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endParaRPr lang="cs-CZ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148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37729-AE14-48DB-AC79-96759BF9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3BF11E-976E-4384-AFD6-712F8F05D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     Articles</a:t>
            </a:r>
          </a:p>
          <a:p>
            <a:r>
              <a:rPr lang="en-US" dirty="0" err="1"/>
              <a:t>Kesen</a:t>
            </a:r>
            <a:r>
              <a:rPr lang="en-US" dirty="0"/>
              <a:t>, A. (2010). Turkish EFL learners’ metaphors with respect to English language coursebooks. </a:t>
            </a:r>
            <a:r>
              <a:rPr lang="en-US" dirty="0" err="1"/>
              <a:t>Novitas</a:t>
            </a:r>
            <a:r>
              <a:rPr lang="en-US" dirty="0"/>
              <a:t>-ROYAL (Research on Youth and Language). 4, 108-118</a:t>
            </a:r>
          </a:p>
          <a:p>
            <a:r>
              <a:rPr lang="en-US" dirty="0"/>
              <a:t>Little, D. (2004). Democracy, discourse and learner autonomy in the foreign language classroom. </a:t>
            </a:r>
            <a:r>
              <a:rPr lang="sv-SE" dirty="0"/>
              <a:t>Utbuldning &amp; Demokrati, Vol. 13, N. 3, 105–126</a:t>
            </a:r>
            <a:endParaRPr lang="en-US" dirty="0"/>
          </a:p>
          <a:p>
            <a:r>
              <a:rPr lang="en-US" dirty="0"/>
              <a:t>Reinders H., Bal</a:t>
            </a:r>
            <a:r>
              <a:rPr lang="tr-TR" dirty="0"/>
              <a:t>ç</a:t>
            </a:r>
            <a:r>
              <a:rPr lang="en-GB" dirty="0" err="1"/>
              <a:t>ikanli</a:t>
            </a:r>
            <a:r>
              <a:rPr lang="en-GB" dirty="0"/>
              <a:t>, C. (2011). Do classroom textbooks encourage learner autonomy? </a:t>
            </a:r>
            <a:r>
              <a:rPr lang="en-US" dirty="0" err="1"/>
              <a:t>Novitas</a:t>
            </a:r>
            <a:r>
              <a:rPr lang="en-US" dirty="0"/>
              <a:t>-ROYAL (Research on Youth and Language), 5(2), 265-272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Images</a:t>
            </a:r>
          </a:p>
          <a:p>
            <a:r>
              <a:rPr lang="en-GB" dirty="0"/>
              <a:t>https://www.alescenek.cz/zbozi/91730/business-proficiency/</a:t>
            </a:r>
          </a:p>
          <a:p>
            <a:r>
              <a:rPr lang="cs-CZ" dirty="0">
                <a:hlinkClick r:id="rId2"/>
              </a:rPr>
              <a:t>https://antikvarium.cz/kniha/36131-anglictina-pro-samouky-1989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     Online tools </a:t>
            </a:r>
            <a:r>
              <a:rPr lang="en-GB"/>
              <a:t>and sources</a:t>
            </a:r>
            <a:endParaRPr lang="en-GB" dirty="0"/>
          </a:p>
          <a:p>
            <a:r>
              <a:rPr lang="en-GB" dirty="0"/>
              <a:t>Economist.com</a:t>
            </a:r>
          </a:p>
          <a:p>
            <a:r>
              <a:rPr lang="en-GB" dirty="0"/>
              <a:t>Edmodo.com</a:t>
            </a:r>
          </a:p>
          <a:p>
            <a:r>
              <a:rPr lang="en-GB" dirty="0"/>
              <a:t>Quizlet.com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669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802D99E-43BB-4505-BCEC-D1DA7FFC8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r="6119"/>
          <a:stretch/>
        </p:blipFill>
        <p:spPr>
          <a:xfrm>
            <a:off x="6029325" y="10"/>
            <a:ext cx="616237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2D6A67-1A62-4872-AC20-24D9AFD5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Textbooks and autonomy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E9EA03-6F79-42E2-8716-B0F0E72FE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Reinders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fr-CA" dirty="0">
                <a:solidFill>
                  <a:srgbClr val="000000"/>
                </a:solidFill>
              </a:rPr>
              <a:t>and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Balçikanli</a:t>
            </a:r>
            <a:r>
              <a:rPr lang="en-GB" dirty="0">
                <a:solidFill>
                  <a:srgbClr val="000000"/>
                </a:solidFill>
              </a:rPr>
              <a:t> (2011) – framework for self-directed learning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Textbooks investigated promote just two of the steps</a:t>
            </a:r>
          </a:p>
          <a:p>
            <a:pPr marL="0" indent="0">
              <a:buNone/>
            </a:pPr>
            <a:endParaRPr 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8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A29728-800C-47B2-B922-A677B92D8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GB" dirty="0"/>
              <a:t>Planet Textbook</a:t>
            </a:r>
            <a:endParaRPr lang="cs-CZ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8900E071-AF40-41D2-8B42-7E13D7B4B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en-US" sz="3600" dirty="0" err="1"/>
              <a:t>Kesen</a:t>
            </a:r>
            <a:r>
              <a:rPr lang="en-US" sz="3600" dirty="0"/>
              <a:t> (2010) – students view textbooks as </a:t>
            </a:r>
          </a:p>
          <a:p>
            <a:pPr>
              <a:buFontTx/>
              <a:buChar char="-"/>
            </a:pPr>
            <a:r>
              <a:rPr lang="en-US" sz="3600" dirty="0"/>
              <a:t>a foreign country</a:t>
            </a:r>
          </a:p>
          <a:p>
            <a:pPr>
              <a:buFontTx/>
              <a:buChar char="-"/>
            </a:pPr>
            <a:r>
              <a:rPr lang="en-US" sz="3600" dirty="0"/>
              <a:t>a secret garden</a:t>
            </a:r>
          </a:p>
          <a:p>
            <a:pPr>
              <a:buFontTx/>
              <a:buChar char="-"/>
            </a:pPr>
            <a:r>
              <a:rPr lang="en-US" sz="3600" dirty="0"/>
              <a:t>a planet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1C44820F-5DBD-474D-A778-4E184DC5E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 b="14743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133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DCC348-E62B-4187-AF38-986DB89F8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Business news</a:t>
            </a: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>In-</a:t>
            </a:r>
            <a:r>
              <a:rPr lang="cs-CZ" sz="4800" dirty="0" err="1"/>
              <a:t>class</a:t>
            </a:r>
            <a:r>
              <a:rPr lang="cs-CZ" sz="4800" dirty="0"/>
              <a:t> mini-</a:t>
            </a:r>
            <a:r>
              <a:rPr lang="cs-CZ" sz="4800" dirty="0" err="1"/>
              <a:t>projects</a:t>
            </a:r>
            <a:r>
              <a:rPr lang="cs-CZ" sz="4800" dirty="0"/>
              <a:t/>
            </a:r>
            <a:br>
              <a:rPr lang="cs-CZ" sz="4800" dirty="0"/>
            </a:br>
            <a:endParaRPr lang="cs-CZ" sz="48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0F00424-EB90-46F9-9DB2-983D35AF6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dirty="0"/>
              <a:t>- </a:t>
            </a:r>
            <a:r>
              <a:rPr lang="en-GB" dirty="0"/>
              <a:t>involvement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</a:t>
            </a:r>
            <a:r>
              <a:rPr lang="cs-CZ" dirty="0" err="1"/>
              <a:t>self</a:t>
            </a:r>
            <a:r>
              <a:rPr lang="cs-CZ" dirty="0"/>
              <a:t>-</a:t>
            </a:r>
            <a:r>
              <a:rPr lang="en-GB" dirty="0"/>
              <a:t>reflection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- </a:t>
            </a:r>
            <a:r>
              <a:rPr lang="en-GB" dirty="0"/>
              <a:t>TL use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A2853D07-3E91-478B-A685-5ABEF1A91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" r="2" b="38497"/>
          <a:stretch/>
        </p:blipFill>
        <p:spPr>
          <a:xfrm>
            <a:off x="6492114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1147" y="5004581"/>
            <a:ext cx="962395" cy="962395"/>
          </a:xfrm>
          <a:prstGeom prst="ellipse">
            <a:avLst/>
          </a:prstGeom>
          <a:solidFill>
            <a:srgbClr val="7D31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rgbClr val="E33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E92FA70-F3DB-450D-B1DE-D79CDEE83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1122363"/>
            <a:ext cx="633984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Identifying needs</a:t>
            </a:r>
            <a:br>
              <a:rPr lang="en-US" sz="6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Setting goals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98DFF6-C3DC-4EDC-9D28-AE97360B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0" y="4700588"/>
            <a:ext cx="525228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89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B11416-F088-4587-9219-442B682F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Students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expectations</a:t>
            </a:r>
            <a:endParaRPr lang="cs-CZ" dirty="0">
              <a:solidFill>
                <a:srgbClr val="FFFFFF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336437EA-40E1-43B6-B47D-7172F55BB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528077"/>
              </p:ext>
            </p:extLst>
          </p:nvPr>
        </p:nvGraphicFramePr>
        <p:xfrm>
          <a:off x="5722477" y="185737"/>
          <a:ext cx="6269038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56080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341</Words>
  <Application>Microsoft Office PowerPoint</Application>
  <PresentationFormat>Širokoúhlá obrazovka</PresentationFormat>
  <Paragraphs>104</Paragraphs>
  <Slides>48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3" baseType="lpstr">
      <vt:lpstr>Arial</vt:lpstr>
      <vt:lpstr>Arial Nova Cond</vt:lpstr>
      <vt:lpstr>Calibri</vt:lpstr>
      <vt:lpstr>Calibri Light</vt:lpstr>
      <vt:lpstr>Motiv Office</vt:lpstr>
      <vt:lpstr>Taking off planet Textbook </vt:lpstr>
      <vt:lpstr>Outline</vt:lpstr>
      <vt:lpstr>Teach yourself fly with…         </vt:lpstr>
      <vt:lpstr>Textbooks and autonomy totalitarianism and democracy</vt:lpstr>
      <vt:lpstr>Textbooks and autonomy</vt:lpstr>
      <vt:lpstr>Planet Textbook</vt:lpstr>
      <vt:lpstr>Business news In-class mini-projects </vt:lpstr>
      <vt:lpstr>Identifying needs Setting goals</vt:lpstr>
      <vt:lpstr>Students expectations</vt:lpstr>
      <vt:lpstr>Business news </vt:lpstr>
      <vt:lpstr>Selecting resources</vt:lpstr>
      <vt:lpstr>Selecting strategies</vt:lpstr>
      <vt:lpstr>Quizlet.com vocabulary strategies</vt:lpstr>
      <vt:lpstr>Quizlet vocabulary sets</vt:lpstr>
      <vt:lpstr>Practice</vt:lpstr>
      <vt:lpstr>Textbook business vocabulary</vt:lpstr>
      <vt:lpstr>Plan Monitor Evaluate</vt:lpstr>
      <vt:lpstr>Quizlet Flashcards</vt:lpstr>
      <vt:lpstr>Quizlet Learn</vt:lpstr>
      <vt:lpstr>Quizlet Write</vt:lpstr>
      <vt:lpstr>Building business vocabulary</vt:lpstr>
      <vt:lpstr>Planning  Which words?</vt:lpstr>
      <vt:lpstr>Business news wordlists – discovering</vt:lpstr>
      <vt:lpstr>Quizlet Live consolidating</vt:lpstr>
      <vt:lpstr>Quizlet Live – modes</vt:lpstr>
      <vt:lpstr>Quizlet Live Contest</vt:lpstr>
      <vt:lpstr>Monitoring progress</vt:lpstr>
      <vt:lpstr>Quizlet Monitoring</vt:lpstr>
      <vt:lpstr>Quizlet Monitoring</vt:lpstr>
      <vt:lpstr>Assessment</vt:lpstr>
      <vt:lpstr>Quizlet Evaluating</vt:lpstr>
      <vt:lpstr>Mini-projects</vt:lpstr>
      <vt:lpstr>Edmodo.com</vt:lpstr>
      <vt:lpstr>Edmodo.com</vt:lpstr>
      <vt:lpstr>Edmodo.com</vt:lpstr>
      <vt:lpstr>Edmodo In class</vt:lpstr>
      <vt:lpstr>Students’ reactions</vt:lpstr>
      <vt:lpstr>How often did you use Quizlet?</vt:lpstr>
      <vt:lpstr>What did you learn?</vt:lpstr>
      <vt:lpstr>Edmodo – students’ reaction</vt:lpstr>
      <vt:lpstr>Edmodo and preparations for class</vt:lpstr>
      <vt:lpstr>Edmodo and assignments</vt:lpstr>
      <vt:lpstr>Edmodo  and communication with T</vt:lpstr>
      <vt:lpstr>Edmodo in classroom</vt:lpstr>
      <vt:lpstr>Edmodo overall satisfaction</vt:lpstr>
      <vt:lpstr>In summary</vt:lpstr>
      <vt:lpstr>Thank you  for your attention!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off planet Textbook</dc:title>
  <dc:creator>Ladislav Václavík</dc:creator>
  <cp:lastModifiedBy>Barbora Novotná</cp:lastModifiedBy>
  <cp:revision>10</cp:revision>
  <dcterms:created xsi:type="dcterms:W3CDTF">2018-09-20T15:30:12Z</dcterms:created>
  <dcterms:modified xsi:type="dcterms:W3CDTF">2018-10-03T05:46:33Z</dcterms:modified>
</cp:coreProperties>
</file>