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60" r:id="rId6"/>
    <p:sldId id="261" r:id="rId7"/>
    <p:sldId id="279" r:id="rId8"/>
    <p:sldId id="268" r:id="rId9"/>
    <p:sldId id="269" r:id="rId10"/>
    <p:sldId id="270" r:id="rId11"/>
    <p:sldId id="274" r:id="rId12"/>
    <p:sldId id="275" r:id="rId13"/>
    <p:sldId id="277" r:id="rId14"/>
    <p:sldId id="265" r:id="rId15"/>
    <p:sldId id="278" r:id="rId16"/>
    <p:sldId id="267" r:id="rId17"/>
  </p:sldIdLst>
  <p:sldSz cx="12192000" cy="6858000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3883" autoAdjust="0"/>
  </p:normalViewPr>
  <p:slideViewPr>
    <p:cSldViewPr snapToGrid="0">
      <p:cViewPr varScale="1">
        <p:scale>
          <a:sx n="115" d="100"/>
          <a:sy n="115" d="100"/>
        </p:scale>
        <p:origin x="480" y="108"/>
      </p:cViewPr>
      <p:guideLst/>
    </p:cSldViewPr>
  </p:slideViewPr>
  <p:outlineViewPr>
    <p:cViewPr>
      <p:scale>
        <a:sx n="33" d="100"/>
        <a:sy n="33" d="100"/>
      </p:scale>
      <p:origin x="0" y="-10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8E584BF-7427-4512-993C-FFF6AC684AE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7585EBBE-4770-47AC-A2D3-E7D9C4C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12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EBBE-4770-47AC-A2D3-E7D9C4C9B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22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5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30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CA01A2-05E7-4A5F-B2A1-5B3ECC262E1F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C0F0D8A-B3F1-4EA1-8CA5-69696357A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0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8E93-8DD4-4BE5-9A14-A2ADBD0CE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Autonomy for absolute beginners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6709C-1E5B-4DEC-B8F9-33D2E3053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8000" dirty="0"/>
              <a:t>Raising awareness of learner autonomy on pre-service teacher training courses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8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0694-2A8E-49A8-B765-BB566A8E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into practice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9226E7F-31CC-49FB-9FB2-372E216885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r="7791"/>
          <a:stretch>
            <a:fillRect/>
          </a:stretch>
        </p:blipFill>
        <p:spPr>
          <a:xfrm rot="5400000">
            <a:off x="5705702" y="382588"/>
            <a:ext cx="6858000" cy="60928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101AD-45DD-4BF7-9092-D57C79153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Teaching practice, that is</a:t>
            </a:r>
          </a:p>
        </p:txBody>
      </p:sp>
    </p:spTree>
    <p:extLst>
      <p:ext uri="{BB962C8B-B14F-4D97-AF65-F5344CB8AC3E}">
        <p14:creationId xmlns:p14="http://schemas.microsoft.com/office/powerpoint/2010/main" val="277212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F6EF-884E-4918-8BBE-ED838746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practice: becoming hands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7117-3F9F-4604-96E8-F0FE25631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Differentiation</a:t>
            </a:r>
          </a:p>
          <a:p>
            <a:r>
              <a:rPr lang="en-US" dirty="0"/>
              <a:t>Offer students a choice</a:t>
            </a:r>
          </a:p>
          <a:p>
            <a:r>
              <a:rPr lang="en-US" dirty="0"/>
              <a:t>Let students create their own tasks </a:t>
            </a:r>
          </a:p>
          <a:p>
            <a:pPr marL="0" indent="0">
              <a:buNone/>
            </a:pPr>
            <a:r>
              <a:rPr lang="en-US" u="sng" dirty="0"/>
              <a:t>Scaffolding</a:t>
            </a:r>
          </a:p>
          <a:p>
            <a:r>
              <a:rPr lang="en-US" dirty="0"/>
              <a:t>Demo tasks</a:t>
            </a:r>
          </a:p>
          <a:p>
            <a:r>
              <a:rPr lang="en-US" dirty="0"/>
              <a:t>Monitor but assist only when necessary</a:t>
            </a:r>
          </a:p>
          <a:p>
            <a:r>
              <a:rPr lang="en-US" dirty="0"/>
              <a:t>Let students ‘cook’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754A4-B83B-4B0F-B5C0-3A63508F6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Peer assessment</a:t>
            </a:r>
          </a:p>
          <a:p>
            <a:r>
              <a:rPr lang="en-US" dirty="0"/>
              <a:t>Use think-pair-share</a:t>
            </a:r>
          </a:p>
          <a:p>
            <a:r>
              <a:rPr lang="en-US" dirty="0"/>
              <a:t>Encourage peer correction</a:t>
            </a:r>
          </a:p>
        </p:txBody>
      </p:sp>
    </p:spTree>
    <p:extLst>
      <p:ext uri="{BB962C8B-B14F-4D97-AF65-F5344CB8AC3E}">
        <p14:creationId xmlns:p14="http://schemas.microsoft.com/office/powerpoint/2010/main" val="24533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2869-ADFB-41F4-9B55-E9002736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Stumbling blocks to autonomy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AF86A-43A9-4204-8C56-D04668C15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trainees have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79778-587D-46AE-BF70-33F218FAE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Scared that students won’t participate</a:t>
            </a:r>
          </a:p>
          <a:p>
            <a:r>
              <a:rPr lang="en-US" dirty="0"/>
              <a:t>Can’t answer questions learners ask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99FFF-292B-457D-9E30-7A88CE109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Autonomy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FF2F4-B00E-4655-952A-7C7E0ABD99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“Enjoy the silence” </a:t>
            </a:r>
          </a:p>
          <a:p>
            <a:r>
              <a:rPr lang="en-US" dirty="0"/>
              <a:t>Students as facilitators</a:t>
            </a:r>
          </a:p>
          <a:p>
            <a:r>
              <a:rPr lang="en-US" dirty="0"/>
              <a:t>Guided discovery: have students work their own way through the content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BBB547-5ED9-426F-80BE-033ACA08FB4B}"/>
              </a:ext>
            </a:extLst>
          </p:cNvPr>
          <p:cNvCxnSpPr>
            <a:cxnSpLocks/>
          </p:cNvCxnSpPr>
          <p:nvPr/>
        </p:nvCxnSpPr>
        <p:spPr>
          <a:xfrm>
            <a:off x="5596359" y="3351032"/>
            <a:ext cx="648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336436-94CF-4922-A95A-BC1C3C023E45}"/>
              </a:ext>
            </a:extLst>
          </p:cNvPr>
          <p:cNvCxnSpPr/>
          <p:nvPr/>
        </p:nvCxnSpPr>
        <p:spPr>
          <a:xfrm>
            <a:off x="5324354" y="3761933"/>
            <a:ext cx="920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A13092-89EF-4C35-BD9E-E50C35B55B58}"/>
              </a:ext>
            </a:extLst>
          </p:cNvPr>
          <p:cNvCxnSpPr>
            <a:cxnSpLocks/>
          </p:cNvCxnSpPr>
          <p:nvPr/>
        </p:nvCxnSpPr>
        <p:spPr>
          <a:xfrm>
            <a:off x="5324354" y="3761933"/>
            <a:ext cx="920188" cy="38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353D-8A07-4E63-94DA-D928F428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learning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F21376-3F35-440E-B5BF-1ABE24F20D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16" y="0"/>
            <a:ext cx="733120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E9A2F-93F6-4E2E-B7D2-1B5AF350C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Teaching practice is done. What now? </a:t>
            </a:r>
          </a:p>
        </p:txBody>
      </p:sp>
    </p:spTree>
    <p:extLst>
      <p:ext uri="{BB962C8B-B14F-4D97-AF65-F5344CB8AC3E}">
        <p14:creationId xmlns:p14="http://schemas.microsoft.com/office/powerpoint/2010/main" val="348000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88E8-99C0-4ECE-ABDD-F20508B5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Trainee reflection – the nitty gritty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D827-67DD-4535-A238-7D33F111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Why?</a:t>
            </a:r>
          </a:p>
          <a:p>
            <a:r>
              <a:rPr lang="en-US" dirty="0"/>
              <a:t>Because we believe trainee reflection leads to learner autonomy ‘in the real world’</a:t>
            </a:r>
          </a:p>
          <a:p>
            <a:r>
              <a:rPr lang="en-US" dirty="0"/>
              <a:t>Because we want our trainees to be active learners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How?</a:t>
            </a:r>
          </a:p>
          <a:p>
            <a:r>
              <a:rPr lang="en-US" dirty="0"/>
              <a:t>It must be taught</a:t>
            </a:r>
          </a:p>
          <a:p>
            <a:r>
              <a:rPr lang="en-US" dirty="0"/>
              <a:t>It needs to be action-oriented</a:t>
            </a:r>
          </a:p>
        </p:txBody>
      </p:sp>
    </p:spTree>
    <p:extLst>
      <p:ext uri="{BB962C8B-B14F-4D97-AF65-F5344CB8AC3E}">
        <p14:creationId xmlns:p14="http://schemas.microsoft.com/office/powerpoint/2010/main" val="3742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D2F8-7D4C-4F40-9426-20CF0C39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form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DB9139-D864-4EC9-BDA2-0F4137905A8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8951236"/>
              </p:ext>
            </p:extLst>
          </p:nvPr>
        </p:nvGraphicFramePr>
        <p:xfrm>
          <a:off x="2125663" y="2222500"/>
          <a:ext cx="25717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Acrobat Document" r:id="rId4" imgW="3777942" imgH="5346465" progId="Acrobat.Document.2017">
                  <p:embed/>
                </p:oleObj>
              </mc:Choice>
              <mc:Fallback>
                <p:oleObj name="Acrobat Document" r:id="rId4" imgW="3777942" imgH="534646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5663" y="2222500"/>
                        <a:ext cx="2571750" cy="363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A0BE57-AA97-4CE8-8DF5-7D5F1E53096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5333731"/>
              </p:ext>
            </p:extLst>
          </p:nvPr>
        </p:nvGraphicFramePr>
        <p:xfrm>
          <a:off x="7378700" y="2222500"/>
          <a:ext cx="2811463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Acrobat Document" r:id="rId6" imgW="3886052" imgH="5028936" progId="Acrobat.Document.2017">
                  <p:embed/>
                </p:oleObj>
              </mc:Choice>
              <mc:Fallback>
                <p:oleObj name="Acrobat Document" r:id="rId6" imgW="3886052" imgH="5028936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8700" y="2222500"/>
                        <a:ext cx="2811463" cy="363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86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5D3A-CBF9-42ED-9B86-05EC444D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B2AF-58DD-4455-BB28-2EE044A2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Trainees’ thoughts about autonomy:</a:t>
            </a:r>
          </a:p>
          <a:p>
            <a:r>
              <a:rPr lang="en-US" dirty="0"/>
              <a:t>Trainees are fulfilled, but they have to change their ideas about teaching</a:t>
            </a:r>
          </a:p>
          <a:p>
            <a:r>
              <a:rPr lang="en-US" dirty="0"/>
              <a:t>Trainees become more independent, but they still think they need more guidance from tutors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Trainers’ thoughts on introducing autonomy:</a:t>
            </a:r>
          </a:p>
          <a:p>
            <a:r>
              <a:rPr lang="en-US" dirty="0"/>
              <a:t>Respect the learning process</a:t>
            </a:r>
          </a:p>
          <a:p>
            <a:r>
              <a:rPr lang="en-US" dirty="0"/>
              <a:t>“</a:t>
            </a:r>
            <a:r>
              <a:rPr lang="en-US" strike="sngStrike" dirty="0"/>
              <a:t>Never</a:t>
            </a:r>
            <a:r>
              <a:rPr lang="en-US" dirty="0"/>
              <a:t> change a working system”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Your thoughts: </a:t>
            </a:r>
          </a:p>
          <a:p>
            <a:r>
              <a:rPr lang="en-US" dirty="0"/>
              <a:t>Any other ideas?</a:t>
            </a:r>
          </a:p>
        </p:txBody>
      </p:sp>
    </p:spTree>
    <p:extLst>
      <p:ext uri="{BB962C8B-B14F-4D97-AF65-F5344CB8AC3E}">
        <p14:creationId xmlns:p14="http://schemas.microsoft.com/office/powerpoint/2010/main" val="24218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3AAFD-56BB-4C5D-9D46-506026B4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0BE95-7B0E-4BFE-835D-3AC204E41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87" y="0"/>
            <a:ext cx="102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55F7B-5379-467B-854D-2BCF36091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33450"/>
            <a:ext cx="10287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0819-CB57-4C53-AABE-0E8351EB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CA46-9B38-47EF-A42F-69FD297CD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look pretty similar</a:t>
            </a:r>
          </a:p>
          <a:p>
            <a:r>
              <a:rPr lang="en-US" dirty="0"/>
              <a:t>They also act pretty similarly</a:t>
            </a:r>
          </a:p>
          <a:p>
            <a:endParaRPr lang="en-US" dirty="0"/>
          </a:p>
          <a:p>
            <a:r>
              <a:rPr lang="en-US" dirty="0"/>
              <a:t>They almost always have the same preconceived notions about teaching: </a:t>
            </a:r>
          </a:p>
          <a:p>
            <a:pPr lvl="1"/>
            <a:r>
              <a:rPr lang="en-US" dirty="0"/>
              <a:t>It is frontal and the teacher is the expert</a:t>
            </a:r>
          </a:p>
          <a:p>
            <a:pPr lvl="1"/>
            <a:r>
              <a:rPr lang="en-US" dirty="0"/>
              <a:t>The teacher corrects errors</a:t>
            </a:r>
          </a:p>
          <a:p>
            <a:pPr lvl="1"/>
            <a:r>
              <a:rPr lang="en-US" dirty="0"/>
              <a:t>Content is pre-determined and set in stone</a:t>
            </a:r>
          </a:p>
        </p:txBody>
      </p:sp>
    </p:spTree>
    <p:extLst>
      <p:ext uri="{BB962C8B-B14F-4D97-AF65-F5344CB8AC3E}">
        <p14:creationId xmlns:p14="http://schemas.microsoft.com/office/powerpoint/2010/main" val="2592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A2322-5C57-4045-BCF9-728AD13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a trainer to do?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966E63-8C84-42FF-94A4-BEB9AE3FD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C778-69EB-4D13-B9E5-92FBEEB7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some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170F-7593-4DF0-A952-6FE02392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r>
              <a:rPr lang="en-US" dirty="0"/>
              <a:t>Trainee / Candidate</a:t>
            </a:r>
          </a:p>
          <a:p>
            <a:r>
              <a:rPr lang="en-US" dirty="0"/>
              <a:t>Trainer / Tutor </a:t>
            </a:r>
          </a:p>
          <a:p>
            <a:r>
              <a:rPr lang="en-US" dirty="0"/>
              <a:t>Student / Learner </a:t>
            </a:r>
          </a:p>
        </p:txBody>
      </p:sp>
    </p:spTree>
    <p:extLst>
      <p:ext uri="{BB962C8B-B14F-4D97-AF65-F5344CB8AC3E}">
        <p14:creationId xmlns:p14="http://schemas.microsoft.com/office/powerpoint/2010/main" val="411047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F8DE-E0EA-4E23-8962-73D6A530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ACACB-3D3A-4672-AB16-2FA9808B7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/>
          <a:lstStyle/>
          <a:p>
            <a:r>
              <a:rPr lang="en-US" dirty="0"/>
              <a:t>What we say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9AC6C-DABE-4B40-99DD-64DA960876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Differentiation</a:t>
            </a:r>
          </a:p>
          <a:p>
            <a:r>
              <a:rPr lang="en-US" dirty="0"/>
              <a:t>Scaffolding</a:t>
            </a:r>
          </a:p>
          <a:p>
            <a:r>
              <a:rPr lang="en-US" dirty="0"/>
              <a:t>Peer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B3575-34A5-4698-AD22-2F53D1AB5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trainees hear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69834-693B-403B-A407-17FC28D81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Blah blah blah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What’s the problem?</a:t>
            </a:r>
          </a:p>
          <a:p>
            <a:r>
              <a:rPr lang="en-US" dirty="0"/>
              <a:t>Too much, too soon, too complicated</a:t>
            </a:r>
          </a:p>
          <a:p>
            <a:r>
              <a:rPr lang="en-US" dirty="0" err="1"/>
              <a:t>Scepticism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King, A 1993, ‘From Sage on the Stage to Guide on the Side’, </a:t>
            </a:r>
            <a:r>
              <a:rPr lang="en-US" i="1" dirty="0"/>
              <a:t>College Teaching</a:t>
            </a:r>
            <a:r>
              <a:rPr lang="en-US" dirty="0"/>
              <a:t>, vol. 48, no. 1 (Winter 1993), pp. 30-35.</a:t>
            </a:r>
          </a:p>
        </p:txBody>
      </p:sp>
    </p:spTree>
    <p:extLst>
      <p:ext uri="{BB962C8B-B14F-4D97-AF65-F5344CB8AC3E}">
        <p14:creationId xmlns:p14="http://schemas.microsoft.com/office/powerpoint/2010/main" val="12560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4E61-10EB-46D9-9F7F-1EF9BCC9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sessions: cutting our fluff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AFA0E-F165-4076-BC42-C9DDC9D89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want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6AFEE-48E2-4D07-BB0D-50986C0BA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Differentiation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Scaffolding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Peer assessment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C9FFA-1F76-4788-B92E-0BAF47928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we say (take two)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B7870-3A34-458B-AE70-20F21C06C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Everything depends on context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Support learners when necessary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Have students work with each other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2000" dirty="0"/>
              <a:t>What we do: walk the walk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780743-F0CB-49F4-82C9-929EB5C85DA9}"/>
              </a:ext>
            </a:extLst>
          </p:cNvPr>
          <p:cNvCxnSpPr>
            <a:cxnSpLocks/>
          </p:cNvCxnSpPr>
          <p:nvPr/>
        </p:nvCxnSpPr>
        <p:spPr>
          <a:xfrm>
            <a:off x="2844800" y="3323235"/>
            <a:ext cx="33426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23BB83-0818-4EC7-B434-6326C0869925}"/>
              </a:ext>
            </a:extLst>
          </p:cNvPr>
          <p:cNvCxnSpPr>
            <a:cxnSpLocks/>
          </p:cNvCxnSpPr>
          <p:nvPr/>
        </p:nvCxnSpPr>
        <p:spPr>
          <a:xfrm>
            <a:off x="2536825" y="4031022"/>
            <a:ext cx="3650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41417A-7929-4D82-83D6-206EAE197749}"/>
              </a:ext>
            </a:extLst>
          </p:cNvPr>
          <p:cNvCxnSpPr>
            <a:cxnSpLocks/>
          </p:cNvCxnSpPr>
          <p:nvPr/>
        </p:nvCxnSpPr>
        <p:spPr>
          <a:xfrm>
            <a:off x="3101975" y="4706145"/>
            <a:ext cx="308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2531</TotalTime>
  <Words>380</Words>
  <Application>Microsoft Office PowerPoint</Application>
  <PresentationFormat>Širokoúhlá obrazovka</PresentationFormat>
  <Paragraphs>104</Paragraphs>
  <Slides>16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 2</vt:lpstr>
      <vt:lpstr>Quotable</vt:lpstr>
      <vt:lpstr>Acrobat Document</vt:lpstr>
      <vt:lpstr>Autonomy for absolute beginners</vt:lpstr>
      <vt:lpstr>Prezentace aplikace PowerPoint</vt:lpstr>
      <vt:lpstr>Prezentace aplikace PowerPoint</vt:lpstr>
      <vt:lpstr>Prezentace aplikace PowerPoint</vt:lpstr>
      <vt:lpstr>What did you notice?</vt:lpstr>
      <vt:lpstr>So what’s a trainer to do?</vt:lpstr>
      <vt:lpstr>First some terms</vt:lpstr>
      <vt:lpstr>Input sessions</vt:lpstr>
      <vt:lpstr>Input sessions: cutting our fluff</vt:lpstr>
      <vt:lpstr>Putting it into practice</vt:lpstr>
      <vt:lpstr>Teaching practice: becoming hands on</vt:lpstr>
      <vt:lpstr>Stumbling blocks to autonomy</vt:lpstr>
      <vt:lpstr>Extending learning</vt:lpstr>
      <vt:lpstr>Trainee reflection – the nitty gritty</vt:lpstr>
      <vt:lpstr>Reflection form</vt:lpstr>
      <vt:lpstr>In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Autonomy for absolute beginners</dc:title>
  <dc:creator>Lawrie</dc:creator>
  <cp:lastModifiedBy>Barbora Novotná</cp:lastModifiedBy>
  <cp:revision>73</cp:revision>
  <cp:lastPrinted>2018-09-13T06:51:45Z</cp:lastPrinted>
  <dcterms:created xsi:type="dcterms:W3CDTF">2018-09-06T07:29:14Z</dcterms:created>
  <dcterms:modified xsi:type="dcterms:W3CDTF">2018-09-25T11:00:49Z</dcterms:modified>
</cp:coreProperties>
</file>