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50" r:id="rId2"/>
    <p:sldId id="344" r:id="rId3"/>
    <p:sldId id="258" r:id="rId4"/>
    <p:sldId id="332" r:id="rId5"/>
    <p:sldId id="347" r:id="rId6"/>
    <p:sldId id="351" r:id="rId7"/>
    <p:sldId id="386" r:id="rId8"/>
    <p:sldId id="297" r:id="rId9"/>
    <p:sldId id="382" r:id="rId10"/>
    <p:sldId id="352" r:id="rId11"/>
    <p:sldId id="387" r:id="rId12"/>
    <p:sldId id="381" r:id="rId13"/>
    <p:sldId id="361" r:id="rId14"/>
    <p:sldId id="360" r:id="rId15"/>
    <p:sldId id="364" r:id="rId16"/>
    <p:sldId id="374" r:id="rId17"/>
    <p:sldId id="362" r:id="rId18"/>
    <p:sldId id="372" r:id="rId19"/>
    <p:sldId id="383" r:id="rId20"/>
    <p:sldId id="365" r:id="rId21"/>
    <p:sldId id="333" r:id="rId22"/>
    <p:sldId id="334" r:id="rId23"/>
    <p:sldId id="366" r:id="rId24"/>
  </p:sldIdLst>
  <p:sldSz cx="9144000" cy="6858000" type="screen4x3"/>
  <p:notesSz cx="6881813" cy="100155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109" d="100"/>
          <a:sy n="109" d="100"/>
        </p:scale>
        <p:origin x="16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C3734A9C-2F52-4F71-A3DD-44748798342B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04EE4AA4-EA4E-4C09-8BBA-EBFF851A7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54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332AF2F6-73C2-4C6E-A1E7-0F5986BA9CE2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en-GB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8182" y="4757381"/>
            <a:ext cx="5505450" cy="4506992"/>
          </a:xfrm>
          <a:prstGeom prst="rect">
            <a:avLst/>
          </a:prstGeom>
        </p:spPr>
        <p:txBody>
          <a:bodyPr vert="horz" lIns="96551" tIns="48276" rIns="96551" bIns="48276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E197F3DA-F707-4189-8D09-59FBB61E1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4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8213" y="750888"/>
            <a:ext cx="5006975" cy="3756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da-DK" dirty="0" smtClean="0"/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BAAB2E-060B-42D2-8B63-F0A882376A30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79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a-DK" smtClean="0"/>
          </a:p>
        </p:txBody>
      </p:sp>
      <p:sp>
        <p:nvSpPr>
          <p:cNvPr id="4403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4481" indent="-30172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6894" indent="-24137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89651" indent="-24137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2409" indent="-24137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5166" indent="-241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37924" indent="-241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0681" indent="-241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3439" indent="-241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91471AF-5C72-4F95-BD58-D9E4ED44CDBB}" type="slidenum">
              <a:rPr lang="en-US" altLang="da-DK" smtClean="0">
                <a:latin typeface="Calibri" pitchFamily="34" charset="0"/>
              </a:rPr>
              <a:pPr/>
              <a:t>13</a:t>
            </a:fld>
            <a:endParaRPr lang="en-US" altLang="da-DK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054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a-DK" dirty="0" smtClean="0"/>
          </a:p>
        </p:txBody>
      </p:sp>
      <p:sp>
        <p:nvSpPr>
          <p:cNvPr id="4506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4481" indent="-30172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6894" indent="-24137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89651" indent="-24137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2409" indent="-24137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5166" indent="-241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37924" indent="-241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0681" indent="-241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3439" indent="-241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C26F85A-D0E6-4622-9EFC-95DBB902AB9C}" type="slidenum">
              <a:rPr lang="en-US" altLang="da-DK" smtClean="0">
                <a:latin typeface="Calibri" pitchFamily="34" charset="0"/>
              </a:rPr>
              <a:pPr/>
              <a:t>15</a:t>
            </a:fld>
            <a:endParaRPr lang="en-US" altLang="da-DK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55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7F3DA-F707-4189-8D09-59FBB61E12A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640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H" altLang="da-DK" smtClean="0"/>
          </a:p>
        </p:txBody>
      </p:sp>
      <p:sp>
        <p:nvSpPr>
          <p:cNvPr id="512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4481" indent="-30172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6894" indent="-24137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89651" indent="-24137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2409" indent="-24137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5166" indent="-241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37924" indent="-241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0681" indent="-241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3439" indent="-241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570A0EB-F2E6-402F-B4FD-DA4974D2C4A6}" type="slidenum">
              <a:rPr lang="en-US" altLang="da-DK" smtClean="0">
                <a:latin typeface="Calibri" pitchFamily="34" charset="0"/>
              </a:rPr>
              <a:pPr/>
              <a:t>20</a:t>
            </a:fld>
            <a:endParaRPr lang="en-US" altLang="da-DK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7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4008-82AB-4CA2-9A9B-807878C0082A}" type="datetime1">
              <a:rPr lang="en-GB" smtClean="0"/>
              <a:t>10/10/2018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Brno 2018</a:t>
            </a: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475-E7B0-4049-A75F-A6B54F9BF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36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1373-3E8F-436D-83D0-0B5981C7FA47}" type="datetime1">
              <a:rPr lang="en-GB" smtClean="0"/>
              <a:t>10/10/2018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Brno 2018</a:t>
            </a: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475-E7B0-4049-A75F-A6B54F9BF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29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857C-4ED3-4BCA-A32C-93B45CDD8951}" type="datetime1">
              <a:rPr lang="en-GB" smtClean="0"/>
              <a:t>10/10/2018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Brno 2018</a:t>
            </a: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475-E7B0-4049-A75F-A6B54F9BF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154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3F1DC-5617-44C0-B6C1-C16F3EA2673E}" type="datetime1">
              <a:rPr lang="en-GB" smtClean="0"/>
              <a:t>10/10/2018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Brno 2018</a:t>
            </a: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167CF-1F52-40FF-AD72-A4F968853CB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871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A2D4-D1E6-4989-B98E-ADD69327BCDE}" type="datetime1">
              <a:rPr lang="en-GB" smtClean="0"/>
              <a:t>10/10/2018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Brno 2018</a:t>
            </a: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475-E7B0-4049-A75F-A6B54F9BF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37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9A6E-270E-4A82-B0E9-F6ACB3906F54}" type="datetime1">
              <a:rPr lang="en-GB" smtClean="0"/>
              <a:t>10/10/2018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Brno 2018</a:t>
            </a: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475-E7B0-4049-A75F-A6B54F9BF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62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C882-55DA-4383-84F3-7277B3B57740}" type="datetime1">
              <a:rPr lang="en-GB" smtClean="0"/>
              <a:t>10/10/2018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Brno 2018</a:t>
            </a:r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475-E7B0-4049-A75F-A6B54F9BF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8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5A23-7CB2-4EFD-A356-C550C5A90C16}" type="datetime1">
              <a:rPr lang="en-GB" smtClean="0"/>
              <a:t>10/10/2018</a:t>
            </a:fld>
            <a:endParaRPr lang="en-GB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Brno 2018</a:t>
            </a:r>
            <a:endParaRPr lang="en-GB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475-E7B0-4049-A75F-A6B54F9BF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1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2FC2-60AB-47A2-B02B-EFEE5BEA7C9A}" type="datetime1">
              <a:rPr lang="en-GB" smtClean="0"/>
              <a:t>10/10/2018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Brno 2018</a:t>
            </a:r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475-E7B0-4049-A75F-A6B54F9BF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80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0697-4E05-49CE-8E3E-23B605616B19}" type="datetime1">
              <a:rPr lang="en-GB" smtClean="0"/>
              <a:t>10/10/2018</a:t>
            </a:fld>
            <a:endParaRPr lang="en-GB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Brno 2018</a:t>
            </a:r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475-E7B0-4049-A75F-A6B54F9BF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443D-4CBF-40CC-A297-D32A19E54887}" type="datetime1">
              <a:rPr lang="en-GB" smtClean="0"/>
              <a:t>10/10/2018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Brno 2018</a:t>
            </a:r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475-E7B0-4049-A75F-A6B54F9BF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787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1455-D498-429D-91C4-14ECCD431D54}" type="datetime1">
              <a:rPr lang="en-GB" smtClean="0"/>
              <a:t>10/10/2018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Brno 2018</a:t>
            </a:r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475-E7B0-4049-A75F-A6B54F9BF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34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73D7-BE1B-4DCF-9F39-106750993280}" type="datetime1">
              <a:rPr lang="en-GB" smtClean="0"/>
              <a:t>10/10/2018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Brno 2018</a:t>
            </a: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45475-E7B0-4049-A75F-A6B54F9BF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65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rofile/David_Little2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Brno 2018</a:t>
            </a:r>
            <a:endParaRPr lang="en-US" dirty="0"/>
          </a:p>
        </p:txBody>
      </p:sp>
      <p:pic>
        <p:nvPicPr>
          <p:cNvPr id="10243" name="Picture 2" descr="20070309111952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16" y="-2691680"/>
            <a:ext cx="7570787" cy="1069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252FF-A1AD-4C56-AA69-029EE5FE75B5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ekstboks 2"/>
          <p:cNvSpPr txBox="1"/>
          <p:nvPr/>
        </p:nvSpPr>
        <p:spPr>
          <a:xfrm>
            <a:off x="441379" y="4005064"/>
            <a:ext cx="8424862" cy="2246769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“To learn is to develop relationships between [what the learner knows already and the new system being presented to him], and this can only be done by the learner himself.”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Barnes 1976:81)</a:t>
            </a:r>
            <a:endParaRPr lang="da-D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kstboks 8"/>
          <p:cNvSpPr txBox="1">
            <a:spLocks noChangeArrowheads="1"/>
          </p:cNvSpPr>
          <p:nvPr/>
        </p:nvSpPr>
        <p:spPr bwMode="auto">
          <a:xfrm rot="-2127979">
            <a:off x="426755" y="633521"/>
            <a:ext cx="1968500" cy="584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a-DK" b="1" dirty="0" smtClean="0"/>
              <a:t>1973</a:t>
            </a:r>
          </a:p>
        </p:txBody>
      </p:sp>
    </p:spTree>
    <p:extLst>
      <p:ext uri="{BB962C8B-B14F-4D97-AF65-F5344CB8AC3E}">
        <p14:creationId xmlns:p14="http://schemas.microsoft.com/office/powerpoint/2010/main" val="394573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Brno 2018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CB588-5ABC-437B-B41F-AEA88DC2CA0C}" type="slidenum">
              <a:rPr lang="da-DK" smtClean="0"/>
              <a:pPr>
                <a:defRPr/>
              </a:pPr>
              <a:t>10</a:t>
            </a:fld>
            <a:endParaRPr lang="da-DK" dirty="0"/>
          </a:p>
        </p:txBody>
      </p:sp>
      <p:pic>
        <p:nvPicPr>
          <p:cNvPr id="18436" name="Billede 9" descr="Klassebilleder 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643062"/>
            <a:ext cx="55721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boks 10"/>
          <p:cNvSpPr txBox="1"/>
          <p:nvPr/>
        </p:nvSpPr>
        <p:spPr>
          <a:xfrm>
            <a:off x="251521" y="701407"/>
            <a:ext cx="1534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Posters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6858000" y="785813"/>
            <a:ext cx="18573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Portfolios</a:t>
            </a:r>
          </a:p>
        </p:txBody>
      </p:sp>
      <p:sp>
        <p:nvSpPr>
          <p:cNvPr id="13" name="Tekstboks 12"/>
          <p:cNvSpPr txBox="1"/>
          <p:nvPr/>
        </p:nvSpPr>
        <p:spPr>
          <a:xfrm>
            <a:off x="251521" y="5857875"/>
            <a:ext cx="1800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Logbooks</a:t>
            </a:r>
          </a:p>
        </p:txBody>
      </p:sp>
      <p:cxnSp>
        <p:nvCxnSpPr>
          <p:cNvPr id="15" name="Lige pilforbindelse 14"/>
          <p:cNvCxnSpPr/>
          <p:nvPr/>
        </p:nvCxnSpPr>
        <p:spPr>
          <a:xfrm>
            <a:off x="1357313" y="1143000"/>
            <a:ext cx="910431" cy="82153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/>
          <p:cNvCxnSpPr/>
          <p:nvPr/>
        </p:nvCxnSpPr>
        <p:spPr>
          <a:xfrm flipH="1">
            <a:off x="7072312" y="1285875"/>
            <a:ext cx="500063" cy="149505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/>
          <p:cNvCxnSpPr/>
          <p:nvPr/>
        </p:nvCxnSpPr>
        <p:spPr>
          <a:xfrm flipV="1">
            <a:off x="1812528" y="5286377"/>
            <a:ext cx="1830785" cy="66290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boks 22"/>
          <p:cNvSpPr txBox="1"/>
          <p:nvPr/>
        </p:nvSpPr>
        <p:spPr>
          <a:xfrm>
            <a:off x="7143750" y="5857875"/>
            <a:ext cx="17487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latin typeface="+mn-lt"/>
              </a:rPr>
              <a:t>Reference book</a:t>
            </a:r>
            <a:endParaRPr lang="en-US" sz="2400" dirty="0">
              <a:latin typeface="+mn-lt"/>
            </a:endParaRPr>
          </a:p>
        </p:txBody>
      </p:sp>
      <p:cxnSp>
        <p:nvCxnSpPr>
          <p:cNvPr id="25" name="Lige pilforbindelse 24"/>
          <p:cNvCxnSpPr/>
          <p:nvPr/>
        </p:nvCxnSpPr>
        <p:spPr>
          <a:xfrm flipH="1" flipV="1">
            <a:off x="6660232" y="4941168"/>
            <a:ext cx="697831" cy="91670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boks 1"/>
          <p:cNvSpPr txBox="1"/>
          <p:nvPr/>
        </p:nvSpPr>
        <p:spPr>
          <a:xfrm>
            <a:off x="395537" y="116632"/>
            <a:ext cx="831983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err="1" smtClean="0"/>
              <a:t>Seating</a:t>
            </a:r>
            <a:r>
              <a:rPr lang="da-DK" sz="2800" b="1" dirty="0" smtClean="0"/>
              <a:t> in </a:t>
            </a:r>
            <a:r>
              <a:rPr lang="da-DK" sz="2800" b="1" dirty="0" err="1" smtClean="0"/>
              <a:t>groups</a:t>
            </a:r>
            <a:endParaRPr lang="da-DK" sz="2800" b="1" dirty="0"/>
          </a:p>
        </p:txBody>
      </p:sp>
      <p:sp>
        <p:nvSpPr>
          <p:cNvPr id="9" name="Tekstboks 8"/>
          <p:cNvSpPr txBox="1"/>
          <p:nvPr/>
        </p:nvSpPr>
        <p:spPr>
          <a:xfrm>
            <a:off x="251520" y="3429000"/>
            <a:ext cx="1440159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/>
              <a:t>Group </a:t>
            </a:r>
            <a:r>
              <a:rPr lang="da-DK" sz="2400" dirty="0" err="1" smtClean="0"/>
              <a:t>work</a:t>
            </a:r>
            <a:endParaRPr lang="da-DK" sz="2400" dirty="0"/>
          </a:p>
        </p:txBody>
      </p:sp>
      <p:sp>
        <p:nvSpPr>
          <p:cNvPr id="10" name="Tekstboks 9"/>
          <p:cNvSpPr txBox="1"/>
          <p:nvPr/>
        </p:nvSpPr>
        <p:spPr>
          <a:xfrm>
            <a:off x="7572375" y="3284984"/>
            <a:ext cx="1320105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/>
              <a:t>Peer-</a:t>
            </a:r>
            <a:r>
              <a:rPr lang="da-DK" sz="2400" dirty="0" err="1" smtClean="0"/>
              <a:t>tutoring</a:t>
            </a:r>
            <a:endParaRPr lang="da-DK" sz="2400" dirty="0"/>
          </a:p>
        </p:txBody>
      </p:sp>
      <p:sp>
        <p:nvSpPr>
          <p:cNvPr id="14" name="Tekstboks 13"/>
          <p:cNvSpPr txBox="1"/>
          <p:nvPr/>
        </p:nvSpPr>
        <p:spPr>
          <a:xfrm>
            <a:off x="2843808" y="5949280"/>
            <a:ext cx="381642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 smtClean="0"/>
              <a:t>Independence</a:t>
            </a:r>
            <a:r>
              <a:rPr lang="da-DK" sz="2400" dirty="0" smtClean="0"/>
              <a:t> of </a:t>
            </a:r>
            <a:r>
              <a:rPr lang="da-DK" sz="2400" dirty="0" err="1" smtClean="0"/>
              <a:t>teacher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6686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2312" y="908720"/>
            <a:ext cx="7810127" cy="486025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Peer-tutoring – an example 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Taken from: ‘It’s up to yourself if you want to learn </a:t>
            </a:r>
            <a:r>
              <a:rPr lang="en-US" sz="2400" b="0" dirty="0" smtClean="0"/>
              <a:t>(Dam &amp; Lentz)</a:t>
            </a:r>
            <a:endParaRPr lang="en-US" sz="2400" b="0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Brno 2018</a:t>
            </a:r>
            <a:endParaRPr lang="en-GB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475-E7B0-4049-A75F-A6B54F9BFA1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50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Posters</a:t>
            </a:r>
            <a:endParaRPr lang="en-US" b="1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idx="1"/>
          </p:nvPr>
        </p:nvSpPr>
        <p:spPr>
          <a:xfrm>
            <a:off x="539552" y="836712"/>
            <a:ext cx="4040188" cy="43204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What to do</a:t>
            </a:r>
            <a:endParaRPr lang="en-US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3"/>
          </p:nvPr>
        </p:nvSpPr>
        <p:spPr>
          <a:xfrm>
            <a:off x="4644008" y="836712"/>
            <a:ext cx="4113783" cy="504056"/>
          </a:xfrm>
        </p:spPr>
        <p:txBody>
          <a:bodyPr/>
          <a:lstStyle/>
          <a:p>
            <a:pPr algn="ctr"/>
            <a:r>
              <a:rPr lang="en-US" dirty="0" smtClean="0"/>
              <a:t>A good talk</a:t>
            </a:r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Brno 2018</a:t>
            </a:r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475-E7B0-4049-A75F-A6B54F9BFA15}" type="slidenum">
              <a:rPr lang="en-GB" smtClean="0"/>
              <a:t>12</a:t>
            </a:fld>
            <a:endParaRPr lang="en-GB"/>
          </a:p>
        </p:txBody>
      </p:sp>
      <p:pic>
        <p:nvPicPr>
          <p:cNvPr id="11" name="Picture 5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" t="996" r="2837" b="2164"/>
          <a:stretch>
            <a:fillRect/>
          </a:stretch>
        </p:blipFill>
        <p:spPr>
          <a:xfrm>
            <a:off x="611560" y="1268760"/>
            <a:ext cx="3456383" cy="4752787"/>
          </a:xfrm>
        </p:spPr>
      </p:pic>
      <p:pic>
        <p:nvPicPr>
          <p:cNvPr id="12" name="Picture 2" descr="C:\Users\Ejer\Documents\Artikler\Autonomy book 2010\Materials\Learner examples\Posters\A good talk poste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085" y="1341438"/>
            <a:ext cx="3588543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5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5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490537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altLang="da-DK" sz="3600" b="1" dirty="0" smtClean="0"/>
              <a:t>Structure of a lesson / period</a:t>
            </a:r>
            <a:endParaRPr lang="en-US" altLang="da-DK" sz="2400" b="1" dirty="0" smtClean="0"/>
          </a:p>
        </p:txBody>
      </p:sp>
      <p:sp>
        <p:nvSpPr>
          <p:cNvPr id="7" name="Pladsholder til indhold 6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171950" cy="521811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GB" altLang="da-DK" sz="2400" b="1" dirty="0"/>
              <a:t>Teacher’s time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en-GB" altLang="da-DK" dirty="0"/>
              <a:t>Introducing new “musts”, new activity types, overview of lesson/period </a:t>
            </a:r>
            <a:r>
              <a:rPr lang="en-GB" altLang="da-DK" b="1" dirty="0"/>
              <a:t>– no “teaching”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GB" altLang="da-DK" sz="2400" b="1" dirty="0"/>
              <a:t>Students’ time </a:t>
            </a:r>
            <a:endParaRPr lang="en-GB" altLang="da-DK" sz="2400" b="1" dirty="0" smtClean="0"/>
          </a:p>
          <a:p>
            <a:pPr marL="400050" lvl="1" indent="0">
              <a:buFont typeface="Arial" charset="0"/>
              <a:buNone/>
              <a:defRPr/>
            </a:pPr>
            <a:r>
              <a:rPr lang="en-GB" altLang="da-DK" dirty="0" smtClean="0"/>
              <a:t>Individual </a:t>
            </a:r>
            <a:r>
              <a:rPr lang="en-GB" altLang="da-DK" dirty="0"/>
              <a:t>work, pair work, group work </a:t>
            </a:r>
            <a:r>
              <a:rPr lang="en-GB" altLang="da-DK" dirty="0" smtClean="0"/>
              <a:t> - but placed in groups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GB" altLang="da-DK" sz="2400" b="1" dirty="0" smtClean="0"/>
              <a:t>Together </a:t>
            </a:r>
            <a:r>
              <a:rPr lang="en-GB" altLang="da-DK" sz="2400" b="1" dirty="0"/>
              <a:t>time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en-GB" altLang="da-DK" dirty="0"/>
              <a:t>Presentations, songs, quizzes, films, story-telling, games, joint evaluation.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8" name="Pladsholder til indhold 7"/>
          <p:cNvSpPr>
            <a:spLocks noGrp="1"/>
          </p:cNvSpPr>
          <p:nvPr>
            <p:ph sz="half" idx="2"/>
          </p:nvPr>
        </p:nvSpPr>
        <p:spPr>
          <a:xfrm>
            <a:off x="4572000" y="908050"/>
            <a:ext cx="4114800" cy="52181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GB" altLang="da-DK" sz="2400" dirty="0" smtClean="0"/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GB" altLang="da-DK" sz="2400" dirty="0" smtClean="0"/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GB" altLang="da-DK" sz="2400" dirty="0" smtClean="0"/>
              <a:t>2 </a:t>
            </a:r>
            <a:r>
              <a:rPr lang="en-GB" altLang="da-DK" sz="2400" dirty="0"/>
              <a:t>minutes’ talk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GB" altLang="da-DK" sz="2400" dirty="0"/>
              <a:t>Share homework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GB" altLang="da-DK" sz="2400" dirty="0"/>
              <a:t>Work with chosen </a:t>
            </a:r>
            <a:r>
              <a:rPr lang="en-GB" altLang="da-DK" sz="2400" dirty="0" smtClean="0"/>
              <a:t>activities within given possibilities and/or according to plan</a:t>
            </a:r>
            <a:endParaRPr lang="en-GB" altLang="da-DK" sz="2400" dirty="0"/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GB" altLang="da-DK" sz="2400" dirty="0"/>
              <a:t>Decide </a:t>
            </a:r>
            <a:r>
              <a:rPr lang="en-GB" altLang="da-DK" sz="2400" dirty="0" smtClean="0"/>
              <a:t>on </a:t>
            </a:r>
            <a:r>
              <a:rPr lang="en-GB" altLang="da-DK" sz="2400" dirty="0"/>
              <a:t>homework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GB" altLang="da-DK" sz="2400" dirty="0"/>
              <a:t>Perhaps plan next lesson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GB" altLang="da-DK" sz="2400" dirty="0"/>
              <a:t>Evaluation (individual, pair or group)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GB" altLang="da-DK" sz="2400" dirty="0"/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GB" altLang="da-DK" sz="24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Brno 2018</a:t>
            </a:r>
            <a:endParaRPr lang="en-US"/>
          </a:p>
        </p:txBody>
      </p:sp>
      <p:sp>
        <p:nvSpPr>
          <p:cNvPr id="12294" name="Pladsholder til dias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ECB200-3FAC-490D-8CFA-6774553A9F84}" type="slidenum">
              <a:rPr lang="en-US" altLang="da-D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da-DK" sz="1200" smtClean="0">
              <a:solidFill>
                <a:srgbClr val="898989"/>
              </a:solidFill>
            </a:endParaRPr>
          </a:p>
        </p:txBody>
      </p:sp>
      <p:sp>
        <p:nvSpPr>
          <p:cNvPr id="2" name="Højrepil 1"/>
          <p:cNvSpPr/>
          <p:nvPr/>
        </p:nvSpPr>
        <p:spPr>
          <a:xfrm>
            <a:off x="3563938" y="289877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7" name="Tekstboks 2"/>
          <p:cNvSpPr txBox="1">
            <a:spLocks noChangeArrowheads="1"/>
          </p:cNvSpPr>
          <p:nvPr/>
        </p:nvSpPr>
        <p:spPr bwMode="auto">
          <a:xfrm>
            <a:off x="-14288" y="6170613"/>
            <a:ext cx="440690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a-DK" sz="1800" dirty="0">
                <a:latin typeface="Arial" charset="0"/>
              </a:rPr>
              <a:t>Cf. </a:t>
            </a:r>
            <a:r>
              <a:rPr lang="en-US" altLang="da-DK" sz="1800" i="1" dirty="0">
                <a:latin typeface="Arial" charset="0"/>
              </a:rPr>
              <a:t>It’s up to yourself if you want to learn</a:t>
            </a:r>
          </a:p>
        </p:txBody>
      </p:sp>
    </p:spTree>
    <p:extLst>
      <p:ext uri="{BB962C8B-B14F-4D97-AF65-F5344CB8AC3E}">
        <p14:creationId xmlns:p14="http://schemas.microsoft.com/office/powerpoint/2010/main" val="40063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8572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a-D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Documentation</a:t>
            </a:r>
            <a:r>
              <a:rPr lang="da-D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da-D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da-D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</a:t>
            </a:r>
            <a:r>
              <a:rPr lang="da-D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learners</a:t>
            </a:r>
            <a:r>
              <a:rPr lang="da-D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da-D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logbooks</a:t>
            </a:r>
            <a:endParaRPr lang="da-DK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5436096" cy="540067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endParaRPr lang="da-DK" sz="2400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da-DK" sz="2800" dirty="0" smtClean="0"/>
              <a:t>Day and date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da-DK" sz="2800" dirty="0" smtClean="0"/>
              <a:t>What </a:t>
            </a:r>
            <a:r>
              <a:rPr lang="da-DK" sz="2800" dirty="0" err="1" smtClean="0"/>
              <a:t>you</a:t>
            </a:r>
            <a:r>
              <a:rPr lang="da-DK" sz="2800" dirty="0" smtClean="0"/>
              <a:t> do </a:t>
            </a:r>
            <a:r>
              <a:rPr lang="da-DK" sz="2800" dirty="0" err="1" smtClean="0"/>
              <a:t>during</a:t>
            </a:r>
            <a:r>
              <a:rPr lang="da-DK" sz="2800" dirty="0" smtClean="0"/>
              <a:t> a </a:t>
            </a:r>
            <a:r>
              <a:rPr lang="da-DK" sz="2800" dirty="0" err="1" smtClean="0"/>
              <a:t>lesson</a:t>
            </a:r>
            <a:r>
              <a:rPr lang="da-DK" sz="2800" dirty="0" smtClean="0"/>
              <a:t> – and with </a:t>
            </a:r>
            <a:r>
              <a:rPr lang="da-DK" sz="2800" dirty="0" err="1" smtClean="0"/>
              <a:t>whom</a:t>
            </a:r>
            <a:endParaRPr lang="da-DK" sz="2800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da-DK" sz="2800" dirty="0" err="1" smtClean="0"/>
              <a:t>Homework</a:t>
            </a:r>
            <a:r>
              <a:rPr lang="da-DK" sz="2800" dirty="0" smtClean="0"/>
              <a:t>: Out-of-</a:t>
            </a:r>
            <a:r>
              <a:rPr lang="da-DK" sz="2800" dirty="0" err="1" smtClean="0"/>
              <a:t>class</a:t>
            </a:r>
            <a:r>
              <a:rPr lang="da-DK" sz="2800" dirty="0" smtClean="0"/>
              <a:t> </a:t>
            </a:r>
            <a:r>
              <a:rPr lang="da-DK" sz="2800" dirty="0" err="1" smtClean="0"/>
              <a:t>activities</a:t>
            </a:r>
            <a:endParaRPr lang="da-DK" sz="2800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da-DK" sz="2800" dirty="0" smtClean="0"/>
              <a:t>Evaluation: The </a:t>
            </a:r>
            <a:r>
              <a:rPr lang="da-DK" sz="2800" dirty="0" err="1" smtClean="0"/>
              <a:t>outcome</a:t>
            </a:r>
            <a:r>
              <a:rPr lang="da-DK" sz="2800" dirty="0" smtClean="0"/>
              <a:t> of </a:t>
            </a:r>
            <a:r>
              <a:rPr lang="da-DK" sz="2800" dirty="0" err="1" smtClean="0"/>
              <a:t>your</a:t>
            </a:r>
            <a:r>
              <a:rPr lang="da-DK" sz="2800" dirty="0" smtClean="0"/>
              <a:t> </a:t>
            </a:r>
            <a:r>
              <a:rPr lang="da-DK" sz="2800" dirty="0" err="1" smtClean="0"/>
              <a:t>work</a:t>
            </a:r>
            <a:endParaRPr lang="da-DK" sz="2800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da-DK" sz="2800" dirty="0" smtClean="0"/>
              <a:t>A ‘</a:t>
            </a:r>
            <a:r>
              <a:rPr lang="da-DK" sz="2800" dirty="0" err="1" smtClean="0"/>
              <a:t>monthpage</a:t>
            </a:r>
            <a:r>
              <a:rPr lang="da-DK" sz="2800" dirty="0" smtClean="0"/>
              <a:t>’: At the </a:t>
            </a:r>
            <a:r>
              <a:rPr lang="da-DK" sz="2800" dirty="0" err="1" smtClean="0"/>
              <a:t>beginning</a:t>
            </a:r>
            <a:r>
              <a:rPr lang="da-DK" sz="2800" dirty="0" smtClean="0"/>
              <a:t> of </a:t>
            </a:r>
            <a:r>
              <a:rPr lang="da-DK" sz="2800" dirty="0" err="1" smtClean="0"/>
              <a:t>every</a:t>
            </a:r>
            <a:r>
              <a:rPr lang="da-DK" sz="2800" dirty="0" smtClean="0"/>
              <a:t> </a:t>
            </a:r>
            <a:r>
              <a:rPr lang="da-DK" sz="2800" dirty="0" err="1" smtClean="0"/>
              <a:t>month</a:t>
            </a:r>
            <a:endParaRPr lang="da-DK" sz="2800" dirty="0" smtClean="0"/>
          </a:p>
          <a:p>
            <a:pPr eaLnBrk="1" hangingPunct="1">
              <a:defRPr/>
            </a:pPr>
            <a:endParaRPr lang="da-DK" sz="2400" dirty="0" smtClean="0"/>
          </a:p>
          <a:p>
            <a:pPr marL="0" indent="0">
              <a:buNone/>
              <a:defRPr/>
            </a:pPr>
            <a:endParaRPr lang="en-US" sz="1700" dirty="0" smtClean="0"/>
          </a:p>
          <a:p>
            <a:pPr marL="0" indent="0">
              <a:buNone/>
              <a:defRPr/>
            </a:pPr>
            <a:r>
              <a:rPr lang="en-US" sz="1700" dirty="0" smtClean="0"/>
              <a:t>(</a:t>
            </a:r>
            <a:r>
              <a:rPr lang="en-US" sz="1700" dirty="0"/>
              <a:t>Dam 1995 : 10; Little, Dam, </a:t>
            </a:r>
            <a:r>
              <a:rPr lang="en-US" sz="1700" dirty="0" err="1"/>
              <a:t>Legenhausen</a:t>
            </a:r>
            <a:r>
              <a:rPr lang="en-US" sz="1700" dirty="0"/>
              <a:t> 2017: 2-3, 83-92)</a:t>
            </a:r>
          </a:p>
          <a:p>
            <a:pPr eaLnBrk="1" hangingPunct="1">
              <a:defRPr/>
            </a:pPr>
            <a:endParaRPr lang="da-DK" sz="2400" dirty="0" smtClean="0"/>
          </a:p>
        </p:txBody>
      </p:sp>
      <p:pic>
        <p:nvPicPr>
          <p:cNvPr id="19460" name="Picture 7" descr="Klassebilleder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1660358"/>
            <a:ext cx="3168352" cy="4494380"/>
          </a:xfrm>
        </p:spPr>
      </p:pic>
      <p:sp>
        <p:nvSpPr>
          <p:cNvPr id="19461" name="Pladsholder til diasnumm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181E84-2747-4CA6-AE90-6102372FE59F}" type="slidenum">
              <a:rPr lang="da-DK" altLang="da-DK" sz="1200" smtClean="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a-DK" altLang="da-DK" sz="1200" smtClean="0">
              <a:latin typeface="Arial" charset="0"/>
            </a:endParaRPr>
          </a:p>
        </p:txBody>
      </p:sp>
      <p:sp>
        <p:nvSpPr>
          <p:cNvPr id="20486" name="Pladsholder til sidefod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da-DK" smtClean="0"/>
              <a:t>Brno 2018</a:t>
            </a:r>
          </a:p>
        </p:txBody>
      </p:sp>
    </p:spTree>
    <p:extLst>
      <p:ext uri="{BB962C8B-B14F-4D97-AF65-F5344CB8AC3E}">
        <p14:creationId xmlns:p14="http://schemas.microsoft.com/office/powerpoint/2010/main" val="12944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6"/>
          <p:cNvSpPr>
            <a:spLocks noGrp="1"/>
          </p:cNvSpPr>
          <p:nvPr>
            <p:ph type="title"/>
          </p:nvPr>
        </p:nvSpPr>
        <p:spPr>
          <a:xfrm>
            <a:off x="179388" y="188913"/>
            <a:ext cx="8856662" cy="6477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da-DK" altLang="da-DK" sz="3200" dirty="0" smtClean="0">
                <a:latin typeface="Arial" charset="0"/>
              </a:rPr>
              <a:t/>
            </a:r>
            <a:br>
              <a:rPr lang="da-DK" altLang="da-DK" sz="3200" dirty="0" smtClean="0">
                <a:latin typeface="Arial" charset="0"/>
              </a:rPr>
            </a:br>
            <a:r>
              <a:rPr lang="da-DK" altLang="da-DK" sz="3200" dirty="0" smtClean="0">
                <a:latin typeface="Arial" charset="0"/>
              </a:rPr>
              <a:t>A</a:t>
            </a:r>
            <a:r>
              <a:rPr lang="da-DK" altLang="da-DK" sz="2800" b="1" dirty="0" smtClean="0">
                <a:latin typeface="Arial" charset="0"/>
              </a:rPr>
              <a:t> page from a logbook – 3rd </a:t>
            </a:r>
            <a:r>
              <a:rPr lang="da-DK" altLang="da-DK" sz="2800" b="1" dirty="0" err="1" smtClean="0">
                <a:latin typeface="Arial" charset="0"/>
              </a:rPr>
              <a:t>year</a:t>
            </a:r>
            <a:r>
              <a:rPr lang="da-DK" altLang="da-DK" sz="2800" b="1" dirty="0" smtClean="0">
                <a:latin typeface="Arial" charset="0"/>
              </a:rPr>
              <a:t> of English</a:t>
            </a:r>
            <a:r>
              <a:rPr lang="da-DK" altLang="da-DK" sz="3200" b="1" dirty="0" smtClean="0">
                <a:latin typeface="Arial" charset="0"/>
              </a:rPr>
              <a:t/>
            </a:r>
            <a:br>
              <a:rPr lang="da-DK" altLang="da-DK" sz="3200" b="1" dirty="0" smtClean="0">
                <a:latin typeface="Arial" charset="0"/>
              </a:rPr>
            </a:br>
            <a:endParaRPr lang="en-US" altLang="da-DK" sz="3200" b="1" dirty="0" smtClean="0"/>
          </a:p>
        </p:txBody>
      </p:sp>
      <p:sp>
        <p:nvSpPr>
          <p:cNvPr id="14340" name="Pladsholder til indhold 8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218113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</a:pPr>
            <a:endParaRPr lang="en-US" altLang="da-DK" sz="1800" b="1" dirty="0" smtClean="0"/>
          </a:p>
          <a:p>
            <a:pPr marL="0" indent="0">
              <a:buFont typeface="Arial" charset="0"/>
              <a:buNone/>
            </a:pPr>
            <a:r>
              <a:rPr lang="en-US" altLang="da-DK" sz="1800" b="1" dirty="0" smtClean="0"/>
              <a:t>1.  2 Minutes’ talk </a:t>
            </a:r>
            <a:r>
              <a:rPr lang="en-US" altLang="da-DK" sz="1800" dirty="0" smtClean="0"/>
              <a:t>with my group.</a:t>
            </a:r>
          </a:p>
          <a:p>
            <a:pPr marL="0" indent="0">
              <a:buFont typeface="Arial" charset="0"/>
              <a:buNone/>
            </a:pPr>
            <a:r>
              <a:rPr lang="en-US" altLang="da-DK" sz="1800" dirty="0" smtClean="0"/>
              <a:t>We talked about the weekend.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n-US" altLang="da-DK" sz="1800" b="1" dirty="0" smtClean="0"/>
              <a:t>2. Share home</a:t>
            </a:r>
            <a:r>
              <a:rPr lang="en-US" altLang="da-DK" sz="1800" dirty="0" smtClean="0"/>
              <a:t> work with Michelle.</a:t>
            </a:r>
          </a:p>
          <a:p>
            <a:pPr marL="0" indent="0">
              <a:buFont typeface="Arial" charset="0"/>
              <a:buNone/>
            </a:pPr>
            <a:r>
              <a:rPr lang="en-US" altLang="da-DK" sz="1800" dirty="0" smtClean="0"/>
              <a:t>Michelle has found 5 new words.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n-US" altLang="da-DK" sz="1800" b="1" dirty="0" smtClean="0"/>
              <a:t>3. Free activities </a:t>
            </a:r>
            <a:r>
              <a:rPr lang="en-US" altLang="da-DK" sz="1800" dirty="0" smtClean="0"/>
              <a:t>with my group:</a:t>
            </a:r>
          </a:p>
          <a:p>
            <a:pPr marL="0" indent="0">
              <a:buFont typeface="Arial" charset="0"/>
              <a:buNone/>
            </a:pPr>
            <a:r>
              <a:rPr lang="en-US" altLang="da-DK" sz="1800" dirty="0" smtClean="0"/>
              <a:t>we will work on our play.</a:t>
            </a:r>
          </a:p>
          <a:p>
            <a:pPr marL="0" indent="0">
              <a:buFont typeface="Arial" charset="0"/>
              <a:buNone/>
            </a:pPr>
            <a:endParaRPr lang="en-US" altLang="da-DK" sz="1800" dirty="0" smtClean="0"/>
          </a:p>
          <a:p>
            <a:pPr marL="0" indent="0">
              <a:buFont typeface="Arial" charset="0"/>
              <a:buNone/>
            </a:pPr>
            <a:r>
              <a:rPr lang="en-US" altLang="da-DK" sz="1800" b="1" dirty="0" smtClean="0"/>
              <a:t>4. Home work</a:t>
            </a:r>
            <a:r>
              <a:rPr lang="en-US" altLang="da-DK" sz="1800" dirty="0" smtClean="0"/>
              <a:t>: Continue my story.</a:t>
            </a:r>
          </a:p>
          <a:p>
            <a:pPr marL="0" indent="0">
              <a:buFont typeface="Arial" charset="0"/>
              <a:buNone/>
            </a:pPr>
            <a:endParaRPr lang="en-US" altLang="da-DK" sz="1800" dirty="0" smtClean="0"/>
          </a:p>
          <a:p>
            <a:pPr marL="0" indent="0">
              <a:buFont typeface="Arial" charset="0"/>
              <a:buNone/>
            </a:pPr>
            <a:r>
              <a:rPr lang="en-US" altLang="da-DK" sz="1800" b="1" dirty="0" smtClean="0"/>
              <a:t>5. </a:t>
            </a:r>
            <a:r>
              <a:rPr lang="en-US" altLang="da-DK" sz="1800" b="1" dirty="0"/>
              <a:t>E</a:t>
            </a:r>
            <a:r>
              <a:rPr lang="en-US" altLang="da-DK" sz="1800" b="1" dirty="0" smtClean="0"/>
              <a:t>valuation</a:t>
            </a:r>
            <a:r>
              <a:rPr lang="en-US" altLang="da-DK" sz="1800" dirty="0" smtClean="0"/>
              <a:t>:  - l-------------------l---l +</a:t>
            </a:r>
          </a:p>
          <a:p>
            <a:pPr marL="0" indent="0">
              <a:buFont typeface="Arial" charset="0"/>
              <a:buNone/>
            </a:pPr>
            <a:r>
              <a:rPr lang="en-US" altLang="da-DK" sz="1800" dirty="0" smtClean="0"/>
              <a:t>because Leni has helped us to correct our mistakes.</a:t>
            </a:r>
          </a:p>
          <a:p>
            <a:pPr marL="0" indent="0">
              <a:buFont typeface="Arial" charset="0"/>
              <a:buNone/>
            </a:pPr>
            <a:endParaRPr lang="en-US" altLang="da-DK" sz="1800" dirty="0" smtClean="0"/>
          </a:p>
          <a:p>
            <a:pPr marL="0" indent="0">
              <a:buFont typeface="Arial" charset="0"/>
              <a:buNone/>
            </a:pPr>
            <a:r>
              <a:rPr lang="en-US" altLang="da-DK" sz="1800" b="1" dirty="0" smtClean="0"/>
              <a:t>6. Make small </a:t>
            </a:r>
            <a:r>
              <a:rPr lang="en-US" altLang="da-DK" sz="1800" b="1" dirty="0" err="1" smtClean="0"/>
              <a:t>storys</a:t>
            </a:r>
            <a:r>
              <a:rPr lang="en-US" altLang="da-DK" sz="1800" b="1" dirty="0" smtClean="0"/>
              <a:t> in groups.</a:t>
            </a:r>
            <a:r>
              <a:rPr lang="en-US" altLang="da-DK" sz="1800" dirty="0" smtClean="0"/>
              <a:t> (directly copied)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Brno 2018</a:t>
            </a:r>
            <a:endParaRPr lang="en-US"/>
          </a:p>
        </p:txBody>
      </p:sp>
      <p:sp>
        <p:nvSpPr>
          <p:cNvPr id="13317" name="Pladsholder til dias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07604F-240E-48BF-BCCC-C3339582263B}" type="slidenum">
              <a:rPr lang="en-US" altLang="da-D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da-DK" sz="1200" smtClean="0">
              <a:solidFill>
                <a:srgbClr val="898989"/>
              </a:solidFill>
            </a:endParaRPr>
          </a:p>
        </p:txBody>
      </p:sp>
      <p:pic>
        <p:nvPicPr>
          <p:cNvPr id="13318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836613"/>
            <a:ext cx="3667125" cy="5289550"/>
          </a:xfrm>
          <a:noFill/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333533"/>
              </p:ext>
            </p:extLst>
          </p:nvPr>
        </p:nvGraphicFramePr>
        <p:xfrm>
          <a:off x="4716016" y="4077072"/>
          <a:ext cx="4170218" cy="1136073"/>
        </p:xfrm>
        <a:graphic>
          <a:graphicData uri="http://schemas.openxmlformats.org/drawingml/2006/table">
            <a:tbl>
              <a:tblPr/>
              <a:tblGrid>
                <a:gridCol w="4170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60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6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Specific concerns in evaluation</a:t>
            </a:r>
            <a:endParaRPr lang="en-US" sz="3200" b="1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395536" y="908720"/>
            <a:ext cx="8496944" cy="5217443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Making use of the target language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	What is a good talk?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Focus on the social aspect of learning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What is a good partner/ good group work?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Focus on the role of the teacher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What is a good teacher?</a:t>
            </a:r>
            <a:endParaRPr lang="en-US" sz="28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Brno 2018</a:t>
            </a: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475-E7B0-4049-A75F-A6B54F9BFA15}" type="slidenum">
              <a:rPr lang="en-GB" smtClean="0"/>
              <a:t>16</a:t>
            </a:fld>
            <a:endParaRPr lang="en-GB"/>
          </a:p>
        </p:txBody>
      </p:sp>
      <p:sp>
        <p:nvSpPr>
          <p:cNvPr id="2" name="Højrepil 1"/>
          <p:cNvSpPr/>
          <p:nvPr/>
        </p:nvSpPr>
        <p:spPr>
          <a:xfrm>
            <a:off x="1089332" y="35204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øjrepil 8"/>
          <p:cNvSpPr/>
          <p:nvPr/>
        </p:nvSpPr>
        <p:spPr>
          <a:xfrm>
            <a:off x="1000093" y="20503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øjrepil 9"/>
          <p:cNvSpPr/>
          <p:nvPr/>
        </p:nvSpPr>
        <p:spPr>
          <a:xfrm>
            <a:off x="1089332" y="50851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36904" cy="8367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sz="3200" b="1" dirty="0" smtClean="0"/>
              <a:t>What is a good teacher?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5217443"/>
          </a:xfrm>
        </p:spPr>
        <p:txBody>
          <a:bodyPr>
            <a:normAutofit/>
          </a:bodyPr>
          <a:lstStyle/>
          <a:p>
            <a:endParaRPr lang="en-GB" sz="1800" dirty="0" smtClean="0"/>
          </a:p>
          <a:p>
            <a:pPr marL="0" indent="0">
              <a:buNone/>
            </a:pPr>
            <a:r>
              <a:rPr lang="en-GB" sz="2400" b="1" dirty="0" smtClean="0"/>
              <a:t>Human / social values</a:t>
            </a:r>
            <a:r>
              <a:rPr lang="en-GB" sz="2400" dirty="0" smtClean="0"/>
              <a:t>: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Is nice and honest with the students (7),  </a:t>
            </a:r>
            <a:r>
              <a:rPr lang="en-GB" sz="2400" dirty="0"/>
              <a:t>t</a:t>
            </a:r>
            <a:r>
              <a:rPr lang="en-GB" sz="2400" dirty="0" smtClean="0"/>
              <a:t>rusts </a:t>
            </a:r>
            <a:r>
              <a:rPr lang="en-GB" sz="2400" dirty="0"/>
              <a:t>the </a:t>
            </a:r>
            <a:r>
              <a:rPr lang="en-GB" sz="2400" dirty="0" smtClean="0"/>
              <a:t>students, </a:t>
            </a:r>
            <a:r>
              <a:rPr lang="en-GB" sz="2400" dirty="0"/>
              <a:t>Is patient (2</a:t>
            </a:r>
            <a:r>
              <a:rPr lang="en-GB" sz="2400" dirty="0" smtClean="0"/>
              <a:t>), listens </a:t>
            </a:r>
            <a:r>
              <a:rPr lang="en-GB" sz="2400" dirty="0"/>
              <a:t>to her </a:t>
            </a:r>
            <a:r>
              <a:rPr lang="en-GB" sz="2400" dirty="0" smtClean="0"/>
              <a:t>students, helps </a:t>
            </a:r>
            <a:r>
              <a:rPr lang="en-GB" sz="2400" b="1" dirty="0" smtClean="0"/>
              <a:t> </a:t>
            </a:r>
            <a:r>
              <a:rPr lang="en-GB" sz="2400" b="1" dirty="0"/>
              <a:t>all </a:t>
            </a:r>
            <a:r>
              <a:rPr lang="en-GB" sz="2400" dirty="0"/>
              <a:t>the </a:t>
            </a:r>
            <a:r>
              <a:rPr lang="en-GB" sz="2400" dirty="0" smtClean="0"/>
              <a:t>students, doesn’t </a:t>
            </a:r>
            <a:r>
              <a:rPr lang="en-GB" sz="2400" dirty="0"/>
              <a:t>forget what she has promised a </a:t>
            </a:r>
            <a:r>
              <a:rPr lang="en-GB" sz="2400" dirty="0" smtClean="0"/>
              <a:t>student.</a:t>
            </a:r>
          </a:p>
          <a:p>
            <a:pPr marL="0" indent="0">
              <a:buNone/>
            </a:pPr>
            <a:r>
              <a:rPr lang="en-GB" sz="2400" b="1" dirty="0" smtClean="0"/>
              <a:t>Professional values</a:t>
            </a:r>
            <a:r>
              <a:rPr lang="en-GB" sz="2400" dirty="0" smtClean="0"/>
              <a:t>: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Sees to it that the students learn something/a lot (5), helps when the students need it (5),  </a:t>
            </a:r>
            <a:r>
              <a:rPr lang="en-GB" sz="2400" dirty="0"/>
              <a:t>i</a:t>
            </a:r>
            <a:r>
              <a:rPr lang="en-GB" sz="2400" dirty="0" smtClean="0"/>
              <a:t>s </a:t>
            </a:r>
            <a:r>
              <a:rPr lang="en-GB" sz="2400" dirty="0"/>
              <a:t>devoted to her work (2</a:t>
            </a:r>
            <a:r>
              <a:rPr lang="en-GB" sz="2400" dirty="0" smtClean="0"/>
              <a:t>).</a:t>
            </a:r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Behaviour / performance:</a:t>
            </a:r>
          </a:p>
          <a:p>
            <a:pPr marL="0" indent="0">
              <a:buNone/>
            </a:pPr>
            <a:r>
              <a:rPr lang="en-GB" sz="2400" dirty="0" smtClean="0"/>
              <a:t>Tells the students off when it is needed, can manage the students, doesn’t </a:t>
            </a:r>
            <a:r>
              <a:rPr lang="en-GB" sz="2400" dirty="0"/>
              <a:t>shout at the students (3), doesn’t </a:t>
            </a:r>
            <a:r>
              <a:rPr lang="en-GB" sz="2400" dirty="0" smtClean="0"/>
              <a:t>get sulky.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(Some answers from students in their 2</a:t>
            </a:r>
            <a:r>
              <a:rPr lang="en-GB" sz="1800" baseline="30000" dirty="0" smtClean="0"/>
              <a:t>nd</a:t>
            </a:r>
            <a:r>
              <a:rPr lang="en-GB" sz="1800" dirty="0" smtClean="0"/>
              <a:t> year of English – translated from Danish.) </a:t>
            </a:r>
          </a:p>
          <a:p>
            <a:endParaRPr lang="en-GB" sz="1800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Brno 2018</a:t>
            </a:r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475-E7B0-4049-A75F-A6B54F9BFA1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6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5" y="0"/>
            <a:ext cx="8424936" cy="62068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Developing LLA = action research</a:t>
            </a:r>
            <a:endParaRPr lang="en-US" sz="3200" b="1" dirty="0"/>
          </a:p>
        </p:txBody>
      </p:sp>
      <p:pic>
        <p:nvPicPr>
          <p:cNvPr id="4" name="Pladsholder til indhold 3" descr="http://www.web.ca/robrien/papers/ar%20final2_files/image00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79" y="1347418"/>
            <a:ext cx="5914749" cy="415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3496638" y="806788"/>
            <a:ext cx="28083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Teacher initiated / directed</a:t>
            </a:r>
            <a:endParaRPr lang="en-US" dirty="0"/>
          </a:p>
        </p:txBody>
      </p:sp>
      <p:sp>
        <p:nvSpPr>
          <p:cNvPr id="6" name="Tekstboks 5"/>
          <p:cNvSpPr txBox="1"/>
          <p:nvPr/>
        </p:nvSpPr>
        <p:spPr>
          <a:xfrm>
            <a:off x="3496638" y="5775070"/>
            <a:ext cx="280831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Learner initiated / directed</a:t>
            </a:r>
            <a:endParaRPr lang="en-US" dirty="0"/>
          </a:p>
        </p:txBody>
      </p:sp>
      <p:cxnSp>
        <p:nvCxnSpPr>
          <p:cNvPr id="10" name="Lige pilforbindelse 9"/>
          <p:cNvCxnSpPr/>
          <p:nvPr/>
        </p:nvCxnSpPr>
        <p:spPr>
          <a:xfrm>
            <a:off x="1547664" y="1176120"/>
            <a:ext cx="0" cy="397321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11"/>
          <p:cNvCxnSpPr/>
          <p:nvPr/>
        </p:nvCxnSpPr>
        <p:spPr>
          <a:xfrm>
            <a:off x="7524328" y="1176120"/>
            <a:ext cx="0" cy="397321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boks 16"/>
          <p:cNvSpPr txBox="1"/>
          <p:nvPr/>
        </p:nvSpPr>
        <p:spPr>
          <a:xfrm>
            <a:off x="6012160" y="3162727"/>
            <a:ext cx="295232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Interdependence</a:t>
            </a:r>
          </a:p>
        </p:txBody>
      </p:sp>
      <p:sp>
        <p:nvSpPr>
          <p:cNvPr id="19" name="Tekstboks 18"/>
          <p:cNvSpPr txBox="1"/>
          <p:nvPr/>
        </p:nvSpPr>
        <p:spPr>
          <a:xfrm>
            <a:off x="395535" y="6093296"/>
            <a:ext cx="302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da-DK" dirty="0">
                <a:latin typeface="Times New Roman" pitchFamily="18" charset="0"/>
              </a:rPr>
              <a:t>(Hopkins 2008, </a:t>
            </a:r>
            <a:r>
              <a:rPr lang="da-DK" dirty="0" err="1">
                <a:latin typeface="Times New Roman" pitchFamily="18" charset="0"/>
              </a:rPr>
              <a:t>Lewin</a:t>
            </a:r>
            <a:r>
              <a:rPr lang="da-DK" dirty="0">
                <a:latin typeface="Times New Roman" pitchFamily="18" charset="0"/>
              </a:rPr>
              <a:t> </a:t>
            </a:r>
            <a:r>
              <a:rPr lang="da-DK" dirty="0" smtClean="0">
                <a:latin typeface="Times New Roman" pitchFamily="18" charset="0"/>
              </a:rPr>
              <a:t>1946)</a:t>
            </a:r>
            <a:endParaRPr lang="da-DK" dirty="0">
              <a:latin typeface="Times New Roman" pitchFamily="18" charset="0"/>
            </a:endParaRPr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Brno 2018</a:t>
            </a:r>
            <a:endParaRPr lang="en-US"/>
          </a:p>
        </p:txBody>
      </p:sp>
      <p:sp>
        <p:nvSpPr>
          <p:cNvPr id="11" name="Pladsholder til dias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6AFB-5A54-4ACC-BDD3-DFDB753F5A5C}" type="slidenum">
              <a:rPr lang="en-US" smtClean="0"/>
              <a:t>18</a:t>
            </a:fld>
            <a:endParaRPr lang="en-US"/>
          </a:p>
        </p:txBody>
      </p:sp>
      <p:sp>
        <p:nvSpPr>
          <p:cNvPr id="3" name="Rektangel 2"/>
          <p:cNvSpPr/>
          <p:nvPr/>
        </p:nvSpPr>
        <p:spPr>
          <a:xfrm>
            <a:off x="899592" y="3162727"/>
            <a:ext cx="1582484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Dialogue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56207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Important issues in the process</a:t>
            </a:r>
            <a:endParaRPr lang="en-US" sz="36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79512" y="908720"/>
            <a:ext cx="8507288" cy="5616624"/>
          </a:xfrm>
        </p:spPr>
        <p:txBody>
          <a:bodyPr>
            <a:normAutofit lnSpcReduction="10000"/>
          </a:bodyPr>
          <a:lstStyle/>
          <a:p>
            <a:pPr lvl="0"/>
            <a:endParaRPr lang="en-US" dirty="0" smtClean="0"/>
          </a:p>
          <a:p>
            <a:r>
              <a:rPr lang="en-GB" dirty="0"/>
              <a:t>Stop teaching – Support learning – Reduce TTT</a:t>
            </a:r>
          </a:p>
          <a:p>
            <a:pPr lvl="0"/>
            <a:r>
              <a:rPr lang="en-US" dirty="0" smtClean="0"/>
              <a:t>Each </a:t>
            </a:r>
            <a:r>
              <a:rPr lang="en-US" dirty="0"/>
              <a:t>new  action cycle towards the development of LLA  is determined by the reflections  from the previous </a:t>
            </a:r>
            <a:r>
              <a:rPr lang="en-US" dirty="0" smtClean="0"/>
              <a:t>cycle – and is a never-ending process.</a:t>
            </a:r>
            <a:endParaRPr lang="en-GB" dirty="0"/>
          </a:p>
          <a:p>
            <a:r>
              <a:rPr lang="en-GB" dirty="0" smtClean="0"/>
              <a:t>Don’t </a:t>
            </a:r>
            <a:r>
              <a:rPr lang="en-GB" dirty="0"/>
              <a:t>be afraid of ‘letting go’. Trust that your learners are capable of ‘taking hold’.</a:t>
            </a:r>
          </a:p>
          <a:p>
            <a:pPr lvl="0"/>
            <a:r>
              <a:rPr lang="en-GB" dirty="0" smtClean="0"/>
              <a:t>Make them researchers of their own learning.</a:t>
            </a:r>
            <a:endParaRPr lang="da-DK" dirty="0" smtClean="0"/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400" dirty="0" smtClean="0"/>
              <a:t>(Dam 1995; Little</a:t>
            </a:r>
            <a:r>
              <a:rPr lang="en-US" sz="2400" dirty="0"/>
              <a:t>, Dam, </a:t>
            </a:r>
            <a:r>
              <a:rPr lang="en-US" sz="2400" dirty="0" err="1"/>
              <a:t>Legenhausen</a:t>
            </a:r>
            <a:r>
              <a:rPr lang="en-US" sz="2400" dirty="0"/>
              <a:t> </a:t>
            </a:r>
            <a:r>
              <a:rPr lang="en-US" sz="2400" dirty="0" smtClean="0"/>
              <a:t>2017)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Brno 2018</a:t>
            </a:r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475-E7B0-4049-A75F-A6B54F9BFA1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4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Brno 2018</a:t>
            </a:r>
            <a:endParaRPr lang="en-GB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475-E7B0-4049-A75F-A6B54F9BFA15}" type="slidenum">
              <a:rPr lang="en-GB" smtClean="0"/>
              <a:t>2</a:t>
            </a:fld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539552" y="1762722"/>
            <a:ext cx="8064896" cy="230832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3600" b="1" dirty="0" smtClean="0"/>
          </a:p>
          <a:p>
            <a:pPr algn="ctr">
              <a:defRPr/>
            </a:pPr>
            <a:r>
              <a:rPr lang="en-US" sz="3600" b="1" dirty="0" smtClean="0"/>
              <a:t>Developing </a:t>
            </a:r>
            <a:r>
              <a:rPr lang="en-US" sz="3600" b="1" dirty="0"/>
              <a:t>language learner autonomy: </a:t>
            </a:r>
          </a:p>
          <a:p>
            <a:pPr algn="ctr">
              <a:defRPr/>
            </a:pPr>
            <a:r>
              <a:rPr lang="en-US" sz="3600" b="1" dirty="0"/>
              <a:t>The role of the </a:t>
            </a:r>
            <a:r>
              <a:rPr lang="en-US" sz="3600" b="1" dirty="0" smtClean="0"/>
              <a:t>teacher</a:t>
            </a:r>
          </a:p>
          <a:p>
            <a:pPr algn="ctr">
              <a:defRPr/>
            </a:pPr>
            <a:endParaRPr lang="en-US" sz="3600" b="1" dirty="0"/>
          </a:p>
        </p:txBody>
      </p:sp>
      <p:sp>
        <p:nvSpPr>
          <p:cNvPr id="5" name="Rektangel 4"/>
          <p:cNvSpPr/>
          <p:nvPr/>
        </p:nvSpPr>
        <p:spPr>
          <a:xfrm>
            <a:off x="827584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Leni Dam, </a:t>
            </a:r>
            <a:r>
              <a:rPr lang="en-GB" dirty="0" err="1"/>
              <a:t>Karlslunde</a:t>
            </a:r>
            <a:r>
              <a:rPr lang="en-GB" dirty="0"/>
              <a:t>, Denmark</a:t>
            </a:r>
          </a:p>
          <a:p>
            <a:r>
              <a:rPr lang="en-GB" dirty="0"/>
              <a:t>lenidam@hotmail.com</a:t>
            </a:r>
          </a:p>
        </p:txBody>
      </p:sp>
    </p:spTree>
    <p:extLst>
      <p:ext uri="{BB962C8B-B14F-4D97-AF65-F5344CB8AC3E}">
        <p14:creationId xmlns:p14="http://schemas.microsoft.com/office/powerpoint/2010/main" val="20689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da-D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</a:t>
            </a:r>
            <a:r>
              <a:rPr lang="da-DK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da-D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da-D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</a:t>
            </a:r>
            <a:r>
              <a:rPr lang="da-D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a-D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voice</a:t>
            </a:r>
            <a:r>
              <a:rPr lang="da-D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da-D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GB" sz="2800" dirty="0"/>
              <a:t>“</a:t>
            </a:r>
            <a:r>
              <a:rPr lang="en-GB" sz="2800" i="1" dirty="0"/>
              <a:t>Most important is probably </a:t>
            </a:r>
            <a:r>
              <a:rPr lang="en-GB" sz="2800" b="1" i="1" dirty="0"/>
              <a:t>the way we have worked</a:t>
            </a:r>
            <a:r>
              <a:rPr lang="en-GB" sz="2800" i="1" dirty="0"/>
              <a:t>. That we </a:t>
            </a:r>
            <a:r>
              <a:rPr lang="en-GB" sz="2800" b="1" i="1" dirty="0"/>
              <a:t>were expected to </a:t>
            </a:r>
            <a:r>
              <a:rPr lang="en-GB" sz="2800" i="1" dirty="0"/>
              <a:t>and given the chance to </a:t>
            </a:r>
            <a:r>
              <a:rPr lang="en-GB" sz="2800" b="1" i="1" dirty="0"/>
              <a:t>decide ourselves what to do</a:t>
            </a:r>
            <a:r>
              <a:rPr lang="en-GB" sz="2800" i="1" dirty="0"/>
              <a:t>. That we worked </a:t>
            </a:r>
            <a:r>
              <a:rPr lang="en-GB" sz="2800" b="1" i="1" dirty="0"/>
              <a:t>independently</a:t>
            </a:r>
            <a:r>
              <a:rPr lang="en-GB" sz="2800" i="1" dirty="0"/>
              <a:t>. And we have learned much more because we have </a:t>
            </a:r>
            <a:r>
              <a:rPr lang="en-GB" sz="2800" b="1" i="1" dirty="0"/>
              <a:t>worked with different things</a:t>
            </a:r>
            <a:r>
              <a:rPr lang="en-GB" sz="2800" i="1" dirty="0"/>
              <a:t>. In this way </a:t>
            </a:r>
            <a:r>
              <a:rPr lang="en-GB" sz="2800" b="1" i="1" dirty="0"/>
              <a:t>we could help each other </a:t>
            </a:r>
            <a:r>
              <a:rPr lang="en-GB" sz="2800" i="1" dirty="0"/>
              <a:t>because some of us had learned something and others had learned something else. It doesn’t mean that we haven’t had a teacher to help us. Because we have, and </a:t>
            </a:r>
            <a:r>
              <a:rPr lang="en-GB" sz="2800" b="1" i="1" dirty="0"/>
              <a:t>she has helped us</a:t>
            </a:r>
            <a:r>
              <a:rPr lang="en-GB" sz="2800" i="1" dirty="0"/>
              <a:t>. But the day she didn’t have the time, </a:t>
            </a:r>
            <a:r>
              <a:rPr lang="en-GB" sz="2800" b="1" i="1" dirty="0"/>
              <a:t>we could manage on our own</a:t>
            </a:r>
            <a:r>
              <a:rPr lang="en-GB" sz="2800" i="1" dirty="0"/>
              <a:t>.” </a:t>
            </a:r>
            <a:r>
              <a:rPr lang="en-GB" sz="2800" dirty="0"/>
              <a:t>(</a:t>
            </a:r>
            <a:r>
              <a:rPr lang="en-GB" sz="2800" dirty="0" smtClean="0"/>
              <a:t>Max, end of term evaluation, 5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year of English)</a:t>
            </a:r>
            <a:endParaRPr lang="en-GB" sz="2800" dirty="0"/>
          </a:p>
          <a:p>
            <a:pPr marL="0" indent="0">
              <a:buFont typeface="Arial" charset="0"/>
              <a:buNone/>
              <a:defRPr/>
            </a:pPr>
            <a:r>
              <a:rPr lang="en-GB" sz="2000" dirty="0"/>
              <a:t>(Dam 2006)</a:t>
            </a:r>
            <a:endParaRPr lang="da-DK" sz="20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da-DK" sz="2800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Brno 2018</a:t>
            </a:r>
            <a:endParaRPr lang="en-US"/>
          </a:p>
        </p:txBody>
      </p:sp>
      <p:sp>
        <p:nvSpPr>
          <p:cNvPr id="24581" name="Pladsholder til diasnumm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50C937-5F0C-4C49-A982-D21C98151628}" type="slidenum">
              <a:rPr lang="en-US" altLang="da-D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da-DK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372" y="116632"/>
            <a:ext cx="8291264" cy="63408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References and further reading</a:t>
            </a:r>
            <a:endParaRPr lang="en-US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217443"/>
          </a:xfrm>
        </p:spPr>
        <p:txBody>
          <a:bodyPr>
            <a:normAutofit fontScale="92500" lnSpcReduction="10000"/>
          </a:bodyPr>
          <a:lstStyle/>
          <a:p>
            <a:pPr marL="57150" indent="0">
              <a:buNone/>
            </a:pPr>
            <a:r>
              <a:rPr lang="en-US" sz="2600" dirty="0"/>
              <a:t>Barnes, D. (1976). </a:t>
            </a:r>
            <a:r>
              <a:rPr lang="en-US" sz="2600" i="1" dirty="0"/>
              <a:t>From Communication to Curriculum. </a:t>
            </a:r>
            <a:r>
              <a:rPr lang="en-US" sz="2600" dirty="0"/>
              <a:t>London: </a:t>
            </a:r>
            <a:r>
              <a:rPr lang="en-US" sz="2600" dirty="0" err="1"/>
              <a:t>Penquin</a:t>
            </a:r>
            <a:r>
              <a:rPr lang="en-US" sz="2600" dirty="0"/>
              <a:t> books</a:t>
            </a:r>
            <a:r>
              <a:rPr lang="en-US" sz="2600" dirty="0" smtClean="0"/>
              <a:t>.</a:t>
            </a:r>
          </a:p>
          <a:p>
            <a:pPr marL="57150" indent="0">
              <a:buNone/>
            </a:pPr>
            <a:r>
              <a:rPr lang="en-US" sz="2600" dirty="0" err="1" smtClean="0"/>
              <a:t>Candlin&amp;Mynard</a:t>
            </a:r>
            <a:r>
              <a:rPr lang="en-US" sz="2600" dirty="0" smtClean="0"/>
              <a:t> publishers: Autonomy in Language Learning Series (see flyer)</a:t>
            </a:r>
            <a:endParaRPr lang="da-DK" sz="2600" dirty="0"/>
          </a:p>
          <a:p>
            <a:pPr marL="57150" indent="0">
              <a:buNone/>
            </a:pPr>
            <a:r>
              <a:rPr lang="en-US" sz="2600" dirty="0"/>
              <a:t>Dam, L. (</a:t>
            </a:r>
            <a:r>
              <a:rPr lang="en-US" sz="2600" dirty="0" smtClean="0"/>
              <a:t>1995/2004). </a:t>
            </a:r>
            <a:r>
              <a:rPr lang="en-US" sz="2600" i="1" dirty="0"/>
              <a:t>Learner autonomy: From theory to classroom practice. </a:t>
            </a:r>
            <a:r>
              <a:rPr lang="en-US" sz="2600" dirty="0"/>
              <a:t>Dublin: </a:t>
            </a:r>
            <a:r>
              <a:rPr lang="en-US" sz="2600" dirty="0" err="1" smtClean="0"/>
              <a:t>Authentik</a:t>
            </a:r>
            <a:r>
              <a:rPr lang="en-US" sz="2600" dirty="0" smtClean="0"/>
              <a:t>/</a:t>
            </a:r>
            <a:r>
              <a:rPr lang="en-US" sz="2600" dirty="0" err="1" smtClean="0"/>
              <a:t>Karlslunde</a:t>
            </a:r>
            <a:r>
              <a:rPr lang="en-US" sz="2600" dirty="0" smtClean="0"/>
              <a:t>: </a:t>
            </a:r>
            <a:r>
              <a:rPr lang="en-US" sz="2600" dirty="0" err="1" smtClean="0"/>
              <a:t>Askeladden</a:t>
            </a:r>
            <a:r>
              <a:rPr lang="en-US" sz="2600" dirty="0" smtClean="0"/>
              <a:t>.</a:t>
            </a:r>
            <a:endParaRPr lang="en-US" sz="2600" dirty="0"/>
          </a:p>
          <a:p>
            <a:pPr marL="57150" indent="0">
              <a:buNone/>
            </a:pPr>
            <a:r>
              <a:rPr lang="en-US" sz="2600" dirty="0" smtClean="0"/>
              <a:t>* Dam</a:t>
            </a:r>
            <a:r>
              <a:rPr lang="en-US" sz="2600" dirty="0"/>
              <a:t>, L. (2003). “ Developing learner autonomy: The teacher’s responsibility”. In: Little, D., Ridley, J. and </a:t>
            </a:r>
            <a:r>
              <a:rPr lang="en-US" sz="2600" dirty="0" err="1"/>
              <a:t>Ushioda</a:t>
            </a:r>
            <a:r>
              <a:rPr lang="en-US" sz="2600" dirty="0"/>
              <a:t>, E. (eds.) </a:t>
            </a:r>
            <a:r>
              <a:rPr lang="en-US" sz="2600" i="1" dirty="0"/>
              <a:t>Learner autonomy in the Foreign Language Classroom. </a:t>
            </a:r>
            <a:r>
              <a:rPr lang="en-US" sz="2600" dirty="0"/>
              <a:t>Dublin: </a:t>
            </a:r>
            <a:r>
              <a:rPr lang="en-US" sz="2600" dirty="0" err="1"/>
              <a:t>Authentik</a:t>
            </a:r>
            <a:r>
              <a:rPr lang="en-US" sz="2600" dirty="0"/>
              <a:t>, pp. 135-146. </a:t>
            </a:r>
          </a:p>
          <a:p>
            <a:pPr marL="57150" indent="0">
              <a:buNone/>
            </a:pPr>
            <a:r>
              <a:rPr lang="en-US" sz="2600" dirty="0"/>
              <a:t> Dam, L.  (2006). “Developing learner autonomy – looking into learners’ logbooks”. In: </a:t>
            </a:r>
            <a:r>
              <a:rPr lang="en-US" sz="2600" dirty="0" err="1"/>
              <a:t>Kötter</a:t>
            </a:r>
            <a:r>
              <a:rPr lang="en-US" sz="2600" dirty="0"/>
              <a:t>, M., </a:t>
            </a:r>
            <a:r>
              <a:rPr lang="en-US" sz="2600" dirty="0" err="1"/>
              <a:t>Traxel</a:t>
            </a:r>
            <a:r>
              <a:rPr lang="en-US" sz="2600" dirty="0"/>
              <a:t>, O, and Gabel, S. (eds.) </a:t>
            </a:r>
            <a:r>
              <a:rPr lang="en-US" sz="2600" i="1" dirty="0"/>
              <a:t>Investigating and Facilitating Language Learning. </a:t>
            </a:r>
            <a:r>
              <a:rPr lang="en-US" sz="2600" dirty="0"/>
              <a:t>Trier: </a:t>
            </a:r>
            <a:r>
              <a:rPr lang="en-US" sz="2600" dirty="0" err="1"/>
              <a:t>Wissenschaftlicher</a:t>
            </a:r>
            <a:r>
              <a:rPr lang="en-US" sz="2600" dirty="0"/>
              <a:t> </a:t>
            </a:r>
            <a:r>
              <a:rPr lang="en-US" sz="2600" dirty="0" err="1"/>
              <a:t>Verlag</a:t>
            </a:r>
            <a:r>
              <a:rPr lang="en-US" sz="2600" dirty="0"/>
              <a:t>, pp. 265-283.</a:t>
            </a:r>
            <a:endParaRPr lang="da-DK" sz="2600" dirty="0"/>
          </a:p>
          <a:p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Brno 2018</a:t>
            </a:r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475-E7B0-4049-A75F-A6B54F9BFA15}" type="slidenum">
              <a:rPr lang="en-GB" smtClean="0"/>
              <a:t>21</a:t>
            </a:fld>
            <a:endParaRPr lang="en-GB"/>
          </a:p>
        </p:txBody>
      </p:sp>
      <p:sp>
        <p:nvSpPr>
          <p:cNvPr id="6" name="Rektangel 5"/>
          <p:cNvSpPr/>
          <p:nvPr/>
        </p:nvSpPr>
        <p:spPr>
          <a:xfrm>
            <a:off x="251520" y="-5342632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References and further reading</a:t>
            </a:r>
            <a:endParaRPr lang="da-DK" sz="1000" dirty="0"/>
          </a:p>
          <a:p>
            <a:r>
              <a:rPr lang="en-US" sz="1000" dirty="0"/>
              <a:t>Barnes, D. (1976). </a:t>
            </a:r>
            <a:r>
              <a:rPr lang="en-US" sz="1000" i="1" dirty="0"/>
              <a:t>From Communication to Curriculum. </a:t>
            </a:r>
            <a:r>
              <a:rPr lang="en-US" sz="1000" dirty="0"/>
              <a:t>London: </a:t>
            </a:r>
            <a:r>
              <a:rPr lang="en-US" sz="1000" dirty="0" err="1"/>
              <a:t>Penquin</a:t>
            </a:r>
            <a:r>
              <a:rPr lang="en-US" sz="1000" dirty="0"/>
              <a:t> books.</a:t>
            </a:r>
            <a:endParaRPr lang="da-DK" sz="1000" dirty="0"/>
          </a:p>
          <a:p>
            <a:r>
              <a:rPr lang="en-US" sz="1000" dirty="0"/>
              <a:t>Dam, L. (1995). </a:t>
            </a:r>
            <a:r>
              <a:rPr lang="en-US" sz="1000" i="1" dirty="0"/>
              <a:t>Learner autonomy: From theory to classroom practice. </a:t>
            </a:r>
            <a:r>
              <a:rPr lang="en-US" sz="1000" dirty="0"/>
              <a:t>Dublin: </a:t>
            </a:r>
            <a:r>
              <a:rPr lang="en-US" sz="1000" dirty="0" err="1"/>
              <a:t>Authentik</a:t>
            </a:r>
            <a:r>
              <a:rPr lang="en-US" sz="1000" dirty="0"/>
              <a:t>.</a:t>
            </a:r>
            <a:endParaRPr lang="da-DK" sz="1000" dirty="0"/>
          </a:p>
          <a:p>
            <a:r>
              <a:rPr lang="en-US" sz="1000" dirty="0"/>
              <a:t>Dam, L.  (2006). “Developing learner autonomy – looking into learners’ logbooks”. In: </a:t>
            </a:r>
            <a:r>
              <a:rPr lang="en-US" sz="1000" dirty="0" err="1"/>
              <a:t>Kötter</a:t>
            </a:r>
            <a:r>
              <a:rPr lang="en-US" sz="1000" dirty="0"/>
              <a:t>, M., </a:t>
            </a:r>
            <a:r>
              <a:rPr lang="en-US" sz="1000" dirty="0" err="1"/>
              <a:t>Traxel</a:t>
            </a:r>
            <a:r>
              <a:rPr lang="en-US" sz="1000" dirty="0"/>
              <a:t>, O, and Gabel, S. (eds.) </a:t>
            </a:r>
            <a:r>
              <a:rPr lang="en-US" sz="1000" i="1" dirty="0"/>
              <a:t>Investigating and Facilitating Language Learning. Trier: </a:t>
            </a:r>
            <a:r>
              <a:rPr lang="en-US" sz="1000" i="1" dirty="0" err="1"/>
              <a:t>Wissenschaftlicher</a:t>
            </a:r>
            <a:r>
              <a:rPr lang="en-US" sz="1000" i="1" dirty="0"/>
              <a:t> </a:t>
            </a:r>
            <a:r>
              <a:rPr lang="en-US" sz="1000" i="1" dirty="0" err="1"/>
              <a:t>Verlag</a:t>
            </a:r>
            <a:r>
              <a:rPr lang="en-US" sz="1000" i="1" dirty="0"/>
              <a:t>, pp. 265-283.</a:t>
            </a:r>
            <a:endParaRPr lang="da-DK" sz="1000" dirty="0"/>
          </a:p>
          <a:p>
            <a:r>
              <a:rPr lang="en-US" sz="1000" dirty="0"/>
              <a:t>Dam, L. and </a:t>
            </a:r>
            <a:r>
              <a:rPr lang="en-US" sz="1000" dirty="0" err="1"/>
              <a:t>Legenhausen</a:t>
            </a:r>
            <a:r>
              <a:rPr lang="en-US" sz="1000" dirty="0"/>
              <a:t>, L. (2009). “Evaluative activities as tasks – an example of action research in an autonomous classroom.”</a:t>
            </a:r>
            <a:r>
              <a:rPr lang="en-US" sz="1000" i="1" dirty="0"/>
              <a:t>  </a:t>
            </a:r>
            <a:r>
              <a:rPr lang="en-US" sz="1000" dirty="0"/>
              <a:t>In: </a:t>
            </a:r>
            <a:r>
              <a:rPr lang="en-US" sz="1000" dirty="0" err="1"/>
              <a:t>Altmayer</a:t>
            </a:r>
            <a:r>
              <a:rPr lang="en-US" sz="1000" dirty="0"/>
              <a:t>, C., </a:t>
            </a:r>
            <a:r>
              <a:rPr lang="en-US" sz="1000" dirty="0" err="1"/>
              <a:t>Mehlhorn</a:t>
            </a:r>
            <a:r>
              <a:rPr lang="en-US" sz="1000" dirty="0"/>
              <a:t>. G., </a:t>
            </a:r>
            <a:r>
              <a:rPr lang="en-US" sz="1000" dirty="0" err="1"/>
              <a:t>Neveling</a:t>
            </a:r>
            <a:r>
              <a:rPr lang="en-US" sz="1000" dirty="0"/>
              <a:t>, C., </a:t>
            </a:r>
            <a:r>
              <a:rPr lang="en-US" sz="1000" dirty="0" err="1"/>
              <a:t>Schlüter</a:t>
            </a:r>
            <a:r>
              <a:rPr lang="en-US" sz="1000" dirty="0"/>
              <a:t>, N. and Schramm, K. (eds.) </a:t>
            </a:r>
            <a:r>
              <a:rPr lang="en-US" sz="1000" i="1" dirty="0" err="1"/>
              <a:t>Grenzen</a:t>
            </a:r>
            <a:r>
              <a:rPr lang="en-US" sz="1000" i="1" dirty="0"/>
              <a:t> </a:t>
            </a:r>
            <a:r>
              <a:rPr lang="en-US" sz="1000" i="1" dirty="0" err="1"/>
              <a:t>überschreiten</a:t>
            </a:r>
            <a:r>
              <a:rPr lang="en-US" sz="1000" i="1" dirty="0"/>
              <a:t>: </a:t>
            </a:r>
            <a:r>
              <a:rPr lang="en-US" sz="1000" i="1" dirty="0" err="1"/>
              <a:t>sprachlich-fachlich-kulturell</a:t>
            </a:r>
            <a:r>
              <a:rPr lang="en-US" sz="1000" i="1" dirty="0"/>
              <a:t>. </a:t>
            </a:r>
            <a:r>
              <a:rPr lang="en-US" sz="1000" dirty="0" err="1"/>
              <a:t>Baltmannsweiler</a:t>
            </a:r>
            <a:r>
              <a:rPr lang="en-US" sz="1000" dirty="0"/>
              <a:t>: </a:t>
            </a:r>
            <a:r>
              <a:rPr lang="en-US" sz="1000" dirty="0" err="1"/>
              <a:t>Sneider-Verlag</a:t>
            </a:r>
            <a:r>
              <a:rPr lang="en-US" sz="1000" dirty="0"/>
              <a:t> </a:t>
            </a:r>
            <a:r>
              <a:rPr lang="en-US" sz="1000" dirty="0" err="1"/>
              <a:t>Hohengehren</a:t>
            </a:r>
            <a:r>
              <a:rPr lang="en-US" sz="1000" dirty="0"/>
              <a:t>, pp. 243-254.</a:t>
            </a:r>
            <a:endParaRPr lang="da-DK" sz="1000" dirty="0"/>
          </a:p>
          <a:p>
            <a:r>
              <a:rPr lang="en-GB" sz="1000" dirty="0"/>
              <a:t>Dam, L. and </a:t>
            </a:r>
            <a:r>
              <a:rPr lang="en-GB" sz="1000" dirty="0" err="1"/>
              <a:t>Legenhausen</a:t>
            </a:r>
            <a:r>
              <a:rPr lang="en-GB" sz="1000" dirty="0"/>
              <a:t>, L. (2011). "Explicit reflection, evaluation, and assessment in the autonomous classroom." </a:t>
            </a:r>
            <a:r>
              <a:rPr lang="en-GB" sz="1000" i="1" dirty="0"/>
              <a:t>Innovation in Language Learning and Teaching 5.</a:t>
            </a:r>
            <a:r>
              <a:rPr lang="en-GB" sz="1000" dirty="0"/>
              <a:t> 177-189. </a:t>
            </a:r>
            <a:endParaRPr lang="da-DK" sz="1000" dirty="0"/>
          </a:p>
          <a:p>
            <a:r>
              <a:rPr lang="en-GB" sz="1000" dirty="0"/>
              <a:t>Dam L. and Lentz, J. (1998). </a:t>
            </a:r>
            <a:r>
              <a:rPr lang="en-GB" sz="1000" i="1" dirty="0"/>
              <a:t>It’s up to yourself if you want to learn (DVD). </a:t>
            </a:r>
            <a:r>
              <a:rPr lang="en-GB" sz="1000" dirty="0" err="1"/>
              <a:t>Karlslunde</a:t>
            </a:r>
            <a:r>
              <a:rPr lang="en-GB" sz="1000" dirty="0"/>
              <a:t>: </a:t>
            </a:r>
            <a:r>
              <a:rPr lang="en-GB" sz="1000" dirty="0" err="1"/>
              <a:t>Askeladden</a:t>
            </a:r>
            <a:r>
              <a:rPr lang="en-GB" sz="1000" dirty="0"/>
              <a:t>.)</a:t>
            </a:r>
            <a:endParaRPr lang="da-DK" sz="1000" dirty="0"/>
          </a:p>
          <a:p>
            <a:r>
              <a:rPr lang="en-GB" sz="1000" dirty="0"/>
              <a:t>Elliott , J. (1991). </a:t>
            </a:r>
            <a:r>
              <a:rPr lang="en-GB" sz="1000" i="1" dirty="0"/>
              <a:t>Action Research for Educational Change</a:t>
            </a:r>
            <a:r>
              <a:rPr lang="en-GB" sz="1000" dirty="0"/>
              <a:t>. Milton Keynes: Open University</a:t>
            </a:r>
            <a:endParaRPr lang="da-DK" sz="1000" dirty="0"/>
          </a:p>
          <a:p>
            <a:r>
              <a:rPr lang="de-DE" sz="1000" dirty="0"/>
              <a:t>Hattie, J. (2009). </a:t>
            </a:r>
            <a:r>
              <a:rPr lang="de-DE" sz="1000" i="1" dirty="0"/>
              <a:t>Visible Learning. A </a:t>
            </a:r>
            <a:r>
              <a:rPr lang="de-DE" sz="1000" i="1" dirty="0" err="1"/>
              <a:t>synthesis</a:t>
            </a:r>
            <a:r>
              <a:rPr lang="de-DE" sz="1000" i="1" dirty="0"/>
              <a:t> </a:t>
            </a:r>
            <a:r>
              <a:rPr lang="de-DE" sz="1000" i="1" dirty="0" err="1"/>
              <a:t>of</a:t>
            </a:r>
            <a:r>
              <a:rPr lang="de-DE" sz="1000" i="1" dirty="0"/>
              <a:t> </a:t>
            </a:r>
            <a:r>
              <a:rPr lang="de-DE" sz="1000" i="1" dirty="0" err="1"/>
              <a:t>over</a:t>
            </a:r>
            <a:r>
              <a:rPr lang="de-DE" sz="1000" i="1" dirty="0"/>
              <a:t> 800 meta-</a:t>
            </a:r>
            <a:r>
              <a:rPr lang="de-DE" sz="1000" i="1" dirty="0" err="1"/>
              <a:t>analyses</a:t>
            </a:r>
            <a:r>
              <a:rPr lang="de-DE" sz="1000" i="1" dirty="0"/>
              <a:t> </a:t>
            </a:r>
            <a:r>
              <a:rPr lang="de-DE" sz="1000" i="1" dirty="0" err="1"/>
              <a:t>relating</a:t>
            </a:r>
            <a:r>
              <a:rPr lang="de-DE" sz="1000" i="1" dirty="0"/>
              <a:t> </a:t>
            </a:r>
            <a:r>
              <a:rPr lang="de-DE" sz="1000" i="1" dirty="0" err="1"/>
              <a:t>to</a:t>
            </a:r>
            <a:r>
              <a:rPr lang="de-DE" sz="1000" i="1" dirty="0"/>
              <a:t> </a:t>
            </a:r>
            <a:r>
              <a:rPr lang="de-DE" sz="1000" i="1" dirty="0" err="1"/>
              <a:t>achievement</a:t>
            </a:r>
            <a:r>
              <a:rPr lang="de-DE" sz="1000" i="1" dirty="0"/>
              <a:t>.</a:t>
            </a:r>
            <a:r>
              <a:rPr lang="de-DE" sz="1000" dirty="0"/>
              <a:t> London: Routledge</a:t>
            </a:r>
            <a:endParaRPr lang="da-DK" sz="1000" dirty="0"/>
          </a:p>
          <a:p>
            <a:r>
              <a:rPr lang="de-DE" sz="1000" dirty="0"/>
              <a:t>Hopkins, D. (2008). </a:t>
            </a:r>
            <a:r>
              <a:rPr lang="de-DE" sz="1000" i="1" dirty="0"/>
              <a:t>A </a:t>
            </a:r>
            <a:r>
              <a:rPr lang="de-DE" sz="1000" i="1" dirty="0" err="1"/>
              <a:t>Teacher's</a:t>
            </a:r>
            <a:r>
              <a:rPr lang="de-DE" sz="1000" i="1" dirty="0"/>
              <a:t> Guide </a:t>
            </a:r>
            <a:r>
              <a:rPr lang="de-DE" sz="1000" i="1" dirty="0" err="1"/>
              <a:t>to</a:t>
            </a:r>
            <a:r>
              <a:rPr lang="de-DE" sz="1000" i="1" dirty="0"/>
              <a:t> </a:t>
            </a:r>
            <a:r>
              <a:rPr lang="de-DE" sz="1000" i="1" dirty="0" err="1"/>
              <a:t>Classroom</a:t>
            </a:r>
            <a:r>
              <a:rPr lang="de-DE" sz="1000" i="1" dirty="0"/>
              <a:t> Research.</a:t>
            </a:r>
            <a:r>
              <a:rPr lang="de-DE" sz="1000" dirty="0"/>
              <a:t> </a:t>
            </a:r>
            <a:r>
              <a:rPr lang="de-DE" sz="1000" dirty="0" err="1"/>
              <a:t>Maidenhead</a:t>
            </a:r>
            <a:r>
              <a:rPr lang="de-DE" sz="1000" dirty="0"/>
              <a:t>: Open University Press.</a:t>
            </a:r>
            <a:endParaRPr lang="da-DK" sz="1000" dirty="0"/>
          </a:p>
          <a:p>
            <a:r>
              <a:rPr lang="en-GB" sz="1000" dirty="0" err="1"/>
              <a:t>Legenhausen</a:t>
            </a:r>
            <a:r>
              <a:rPr lang="en-GB" sz="1000" dirty="0"/>
              <a:t>, L. (2013). “Classroom research in autonomous language learning.” In: </a:t>
            </a:r>
            <a:r>
              <a:rPr lang="en-US" sz="1000" dirty="0" err="1"/>
              <a:t>Menegale</a:t>
            </a:r>
            <a:r>
              <a:rPr lang="en-US" sz="1000" dirty="0"/>
              <a:t>, M. (ed.) </a:t>
            </a:r>
            <a:r>
              <a:rPr lang="en-US" sz="1000" i="1" dirty="0"/>
              <a:t>Autonomy in Language Learning: Getting learners actively involved</a:t>
            </a:r>
            <a:r>
              <a:rPr lang="en-US" sz="1000" dirty="0"/>
              <a:t>. IATEFL: Canterbury. </a:t>
            </a:r>
            <a:endParaRPr lang="da-DK" sz="1000" dirty="0"/>
          </a:p>
          <a:p>
            <a:r>
              <a:rPr lang="en-US" sz="1000" dirty="0"/>
              <a:t>Little, D. (2001). “We’re all in it together: Exploring the interdependence of teacher and learner autonomy.” In: </a:t>
            </a:r>
            <a:r>
              <a:rPr lang="en-US" sz="1000" dirty="0" err="1"/>
              <a:t>Karlsson</a:t>
            </a:r>
            <a:r>
              <a:rPr lang="en-US" sz="1000" dirty="0"/>
              <a:t>, L., </a:t>
            </a:r>
            <a:r>
              <a:rPr lang="en-US" sz="1000" dirty="0" err="1"/>
              <a:t>Kjisik</a:t>
            </a:r>
            <a:r>
              <a:rPr lang="en-US" sz="1000" dirty="0"/>
              <a:t>, F. and  </a:t>
            </a:r>
            <a:r>
              <a:rPr lang="en-US" sz="1000" dirty="0" err="1"/>
              <a:t>Nordland</a:t>
            </a:r>
            <a:r>
              <a:rPr lang="en-US" sz="1000" dirty="0"/>
              <a:t>. J. (eds.) </a:t>
            </a:r>
            <a:r>
              <a:rPr lang="en-US" sz="1000" i="1" dirty="0"/>
              <a:t>All together now – Papers from the 7</a:t>
            </a:r>
            <a:r>
              <a:rPr lang="en-US" sz="1000" i="1" baseline="30000" dirty="0"/>
              <a:t>th</a:t>
            </a:r>
            <a:r>
              <a:rPr lang="en-US" sz="1000" i="1" dirty="0"/>
              <a:t> Nordic conference and workshop on autonomous language learning Helsinki. </a:t>
            </a:r>
            <a:r>
              <a:rPr lang="en-US" sz="1000" dirty="0"/>
              <a:t>Helsinki: Helsinki University Press. </a:t>
            </a:r>
            <a:endParaRPr lang="da-DK" sz="1000" dirty="0"/>
          </a:p>
          <a:p>
            <a:r>
              <a:rPr lang="en-US" sz="1000" dirty="0"/>
              <a:t>Little, Dam and </a:t>
            </a:r>
            <a:r>
              <a:rPr lang="en-US" sz="1000" dirty="0" err="1"/>
              <a:t>Legenhausen</a:t>
            </a:r>
            <a:r>
              <a:rPr lang="en-US" sz="1000" dirty="0"/>
              <a:t> (2017). </a:t>
            </a:r>
            <a:r>
              <a:rPr lang="en-US" sz="1000" i="1" dirty="0"/>
              <a:t>Language learner Autonomy: Theory, Practice and Research</a:t>
            </a:r>
            <a:r>
              <a:rPr lang="en-US" sz="1000" dirty="0"/>
              <a:t>. Bristol: Multilingual Matters.</a:t>
            </a:r>
            <a:endParaRPr lang="da-DK" sz="1000" dirty="0"/>
          </a:p>
          <a:p>
            <a:r>
              <a:rPr lang="en-US" sz="1000" dirty="0"/>
              <a:t>Lewin, K. (1946). "Action research and minority problems." </a:t>
            </a:r>
            <a:r>
              <a:rPr lang="en-US" sz="1000" i="1" dirty="0"/>
              <a:t>Journal of Social Issues </a:t>
            </a:r>
            <a:r>
              <a:rPr lang="en-US" sz="1000" dirty="0"/>
              <a:t>2. 34-46.</a:t>
            </a:r>
            <a:endParaRPr lang="da-DK" sz="1000" dirty="0"/>
          </a:p>
          <a:p>
            <a:r>
              <a:rPr lang="en-US" sz="1000" dirty="0"/>
              <a:t>Lewin, K. (1948). </a:t>
            </a:r>
            <a:r>
              <a:rPr lang="en-US" sz="1000" i="1" dirty="0"/>
              <a:t>Resolving Social Conflicts.</a:t>
            </a:r>
            <a:r>
              <a:rPr lang="en-US" sz="1000" dirty="0"/>
              <a:t> New York: Harper and Row Publishers.</a:t>
            </a:r>
            <a:endParaRPr lang="da-DK" sz="1000" dirty="0"/>
          </a:p>
          <a:p>
            <a:r>
              <a:rPr lang="en-US" sz="1000" dirty="0" err="1"/>
              <a:t>Stenhouse</a:t>
            </a:r>
            <a:r>
              <a:rPr lang="en-US" sz="1000" dirty="0"/>
              <a:t>, L. (1975). </a:t>
            </a:r>
            <a:r>
              <a:rPr lang="en-US" sz="1000" i="1" dirty="0"/>
              <a:t>An I</a:t>
            </a:r>
            <a:r>
              <a:rPr lang="en-GB" sz="1000" i="1" dirty="0" err="1"/>
              <a:t>ntroduction</a:t>
            </a:r>
            <a:r>
              <a:rPr lang="en-GB" sz="1000" i="1" dirty="0"/>
              <a:t> to Curriculum Research and Development. </a:t>
            </a:r>
            <a:r>
              <a:rPr lang="en-GB" sz="1000" dirty="0"/>
              <a:t>London: Heinemann</a:t>
            </a:r>
            <a:r>
              <a:rPr lang="en-GB" sz="1000" baseline="-25000" dirty="0"/>
              <a:t>.</a:t>
            </a:r>
            <a:endParaRPr lang="da-DK" sz="1000" dirty="0"/>
          </a:p>
          <a:p>
            <a:pPr fontAlgn="base"/>
            <a:r>
              <a:rPr lang="de-DE" sz="1000" dirty="0" err="1"/>
              <a:t>Trim</a:t>
            </a:r>
            <a:r>
              <a:rPr lang="de-DE" sz="1000" dirty="0"/>
              <a:t>, J. (1988). </a:t>
            </a:r>
            <a:r>
              <a:rPr lang="de-DE" sz="1000" dirty="0" err="1"/>
              <a:t>Preface</a:t>
            </a:r>
            <a:r>
              <a:rPr lang="de-DE" sz="1000" dirty="0"/>
              <a:t>. In: </a:t>
            </a:r>
            <a:r>
              <a:rPr lang="de-DE" sz="1000" dirty="0" err="1"/>
              <a:t>Holec</a:t>
            </a:r>
            <a:r>
              <a:rPr lang="de-DE" sz="1000" dirty="0"/>
              <a:t>, Henry (</a:t>
            </a:r>
            <a:r>
              <a:rPr lang="de-DE" sz="1000" dirty="0" err="1"/>
              <a:t>ed</a:t>
            </a:r>
            <a:r>
              <a:rPr lang="de-DE" sz="1000" dirty="0"/>
              <a:t>.). </a:t>
            </a:r>
            <a:r>
              <a:rPr lang="de-DE" sz="1000" i="1" dirty="0" err="1"/>
              <a:t>Autonomy</a:t>
            </a:r>
            <a:r>
              <a:rPr lang="de-DE" sz="1000" i="1" dirty="0"/>
              <a:t> </a:t>
            </a:r>
            <a:r>
              <a:rPr lang="de-DE" sz="1000" i="1" dirty="0" err="1"/>
              <a:t>and</a:t>
            </a:r>
            <a:r>
              <a:rPr lang="de-DE" sz="1000" i="1" dirty="0"/>
              <a:t> </a:t>
            </a:r>
            <a:r>
              <a:rPr lang="de-DE" sz="1000" i="1" dirty="0" err="1"/>
              <a:t>Self-directed</a:t>
            </a:r>
            <a:r>
              <a:rPr lang="de-DE" sz="1000" i="1" dirty="0"/>
              <a:t> Learning: </a:t>
            </a:r>
            <a:r>
              <a:rPr lang="de-DE" sz="1000" i="1" dirty="0" err="1"/>
              <a:t>Present</a:t>
            </a:r>
            <a:r>
              <a:rPr lang="de-DE" sz="1000" i="1" dirty="0"/>
              <a:t> Fields </a:t>
            </a:r>
            <a:r>
              <a:rPr lang="de-DE" sz="1000" i="1" dirty="0" err="1"/>
              <a:t>of</a:t>
            </a:r>
            <a:r>
              <a:rPr lang="de-DE" sz="1000" i="1" dirty="0"/>
              <a:t> </a:t>
            </a:r>
            <a:r>
              <a:rPr lang="de-DE" sz="1000" i="1" dirty="0" err="1"/>
              <a:t>Application</a:t>
            </a:r>
            <a:r>
              <a:rPr lang="de-DE" sz="1000" i="1" dirty="0"/>
              <a:t>. </a:t>
            </a:r>
            <a:r>
              <a:rPr lang="de-DE" sz="1000" dirty="0"/>
              <a:t>Strasbourg: Council </a:t>
            </a:r>
            <a:r>
              <a:rPr lang="de-DE" sz="1000" dirty="0" err="1"/>
              <a:t>of</a:t>
            </a:r>
            <a:r>
              <a:rPr lang="de-DE" sz="1000" dirty="0"/>
              <a:t> Europe, p. 3.</a:t>
            </a:r>
            <a:endParaRPr lang="da-DK" sz="1000" dirty="0"/>
          </a:p>
          <a:p>
            <a:r>
              <a:rPr lang="en-GB" sz="1000" baseline="-25000" dirty="0"/>
              <a:t> </a:t>
            </a:r>
            <a:endParaRPr lang="da-DK" sz="1000" dirty="0"/>
          </a:p>
          <a:p>
            <a:r>
              <a:rPr lang="en-US" sz="1000" dirty="0"/>
              <a:t> 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25117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Brno 2018</a:t>
            </a:r>
            <a:endParaRPr lang="en-GB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475-E7B0-4049-A75F-A6B54F9BFA15}" type="slidenum">
              <a:rPr lang="en-GB" smtClean="0"/>
              <a:t>22</a:t>
            </a:fld>
            <a:endParaRPr lang="en-GB"/>
          </a:p>
        </p:txBody>
      </p:sp>
      <p:sp>
        <p:nvSpPr>
          <p:cNvPr id="4" name="Rektangel 3"/>
          <p:cNvSpPr/>
          <p:nvPr/>
        </p:nvSpPr>
        <p:spPr>
          <a:xfrm>
            <a:off x="189028" y="260648"/>
            <a:ext cx="85594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r>
              <a:rPr lang="en-US" sz="2400" dirty="0"/>
              <a:t>Dam, L. and </a:t>
            </a:r>
            <a:r>
              <a:rPr lang="en-US" sz="2400" dirty="0" err="1"/>
              <a:t>Legenhausen</a:t>
            </a:r>
            <a:r>
              <a:rPr lang="en-US" sz="2400" dirty="0"/>
              <a:t>, L. (2009). “Evaluative activities as tasks – an example of action research in an autonomous classroom.”</a:t>
            </a:r>
            <a:r>
              <a:rPr lang="en-US" sz="2400" i="1" dirty="0"/>
              <a:t>  </a:t>
            </a:r>
            <a:r>
              <a:rPr lang="en-US" sz="2400" dirty="0"/>
              <a:t>In: </a:t>
            </a:r>
            <a:r>
              <a:rPr lang="en-US" sz="2400" dirty="0" err="1"/>
              <a:t>Altmayer</a:t>
            </a:r>
            <a:r>
              <a:rPr lang="en-US" sz="2400" dirty="0"/>
              <a:t>, C., </a:t>
            </a:r>
            <a:r>
              <a:rPr lang="en-US" sz="2400" dirty="0" err="1"/>
              <a:t>Mehlhorn</a:t>
            </a:r>
            <a:r>
              <a:rPr lang="en-US" sz="2400" dirty="0"/>
              <a:t>. G., </a:t>
            </a:r>
            <a:r>
              <a:rPr lang="en-US" sz="2400" dirty="0" err="1"/>
              <a:t>Neveling</a:t>
            </a:r>
            <a:r>
              <a:rPr lang="en-US" sz="2400" dirty="0"/>
              <a:t>, C., </a:t>
            </a:r>
            <a:r>
              <a:rPr lang="en-US" sz="2400" dirty="0" err="1"/>
              <a:t>Schlüter</a:t>
            </a:r>
            <a:r>
              <a:rPr lang="en-US" sz="2400" dirty="0"/>
              <a:t>, N. and Schramm, K. (eds.) </a:t>
            </a:r>
            <a:r>
              <a:rPr lang="en-US" sz="2400" i="1" dirty="0" err="1"/>
              <a:t>Grenzen</a:t>
            </a:r>
            <a:r>
              <a:rPr lang="en-US" sz="2400" i="1" dirty="0"/>
              <a:t> </a:t>
            </a:r>
            <a:r>
              <a:rPr lang="en-US" sz="2400" i="1" dirty="0" err="1"/>
              <a:t>überschreiten</a:t>
            </a:r>
            <a:r>
              <a:rPr lang="en-US" sz="2400" i="1" dirty="0"/>
              <a:t>: </a:t>
            </a:r>
            <a:r>
              <a:rPr lang="en-US" sz="2400" i="1" dirty="0" err="1"/>
              <a:t>sprachlich-fachlich-kulturell</a:t>
            </a:r>
            <a:r>
              <a:rPr lang="en-US" sz="2400" i="1" dirty="0"/>
              <a:t>. </a:t>
            </a:r>
            <a:r>
              <a:rPr lang="en-US" sz="2400" dirty="0" err="1"/>
              <a:t>Baltmannsweiler</a:t>
            </a:r>
            <a:r>
              <a:rPr lang="en-US" sz="2400" dirty="0"/>
              <a:t>: </a:t>
            </a:r>
            <a:r>
              <a:rPr lang="en-US" sz="2400" dirty="0" smtClean="0"/>
              <a:t>Schneider-</a:t>
            </a:r>
            <a:r>
              <a:rPr lang="en-US" sz="2400" dirty="0" err="1" smtClean="0"/>
              <a:t>Verlag</a:t>
            </a:r>
            <a:r>
              <a:rPr lang="en-US" sz="2400" dirty="0" smtClean="0"/>
              <a:t> </a:t>
            </a:r>
            <a:r>
              <a:rPr lang="en-US" sz="2400" dirty="0" err="1"/>
              <a:t>Hohengehren</a:t>
            </a:r>
            <a:r>
              <a:rPr lang="en-US" sz="2400" dirty="0"/>
              <a:t>, pp. 243-254.</a:t>
            </a:r>
            <a:endParaRPr lang="da-DK" sz="2400" dirty="0"/>
          </a:p>
          <a:p>
            <a:r>
              <a:rPr lang="en-GB" sz="2400" dirty="0" smtClean="0"/>
              <a:t>Dam</a:t>
            </a:r>
            <a:r>
              <a:rPr lang="en-GB" sz="2400" dirty="0"/>
              <a:t>, L. and </a:t>
            </a:r>
            <a:r>
              <a:rPr lang="en-GB" sz="2400" dirty="0" err="1"/>
              <a:t>Legenhausen</a:t>
            </a:r>
            <a:r>
              <a:rPr lang="en-GB" sz="2400" dirty="0"/>
              <a:t>, L. (2011). "Explicit reflection, evaluation, and assessment in the autonomous classroom." </a:t>
            </a:r>
            <a:r>
              <a:rPr lang="en-GB" sz="2400" i="1" dirty="0"/>
              <a:t>Innovation in Language Learning and Teaching 5.</a:t>
            </a:r>
            <a:r>
              <a:rPr lang="en-GB" sz="2400" dirty="0"/>
              <a:t> 177-189. </a:t>
            </a:r>
            <a:endParaRPr lang="da-DK" sz="2400" dirty="0"/>
          </a:p>
          <a:p>
            <a:r>
              <a:rPr lang="en-GB" sz="2400" dirty="0" smtClean="0"/>
              <a:t>Dam </a:t>
            </a:r>
            <a:r>
              <a:rPr lang="en-GB" sz="2400" dirty="0"/>
              <a:t>L. and Lentz, J. (1998). </a:t>
            </a:r>
            <a:r>
              <a:rPr lang="en-GB" sz="2400" i="1" dirty="0"/>
              <a:t>It’s up to yourself if you want to learn (DVD). </a:t>
            </a:r>
            <a:r>
              <a:rPr lang="en-GB" sz="2400" dirty="0" err="1"/>
              <a:t>Karlslunde</a:t>
            </a:r>
            <a:r>
              <a:rPr lang="en-GB" sz="2400" dirty="0"/>
              <a:t>: </a:t>
            </a:r>
            <a:r>
              <a:rPr lang="en-GB" sz="2400" dirty="0" err="1"/>
              <a:t>Askeladden</a:t>
            </a:r>
            <a:r>
              <a:rPr lang="en-GB" sz="2400" dirty="0" smtClean="0"/>
              <a:t>.  Adapted version on YouTube: </a:t>
            </a:r>
            <a:r>
              <a:rPr lang="en-GB" sz="2400" i="1" dirty="0" smtClean="0"/>
              <a:t>Language Learner Autonomy – In Action. </a:t>
            </a:r>
            <a:r>
              <a:rPr lang="en-GB" sz="2400" dirty="0" smtClean="0"/>
              <a:t>See</a:t>
            </a:r>
            <a:r>
              <a:rPr lang="en-GB" sz="2400" i="1" dirty="0" smtClean="0"/>
              <a:t>: </a:t>
            </a:r>
            <a:r>
              <a:rPr lang="en-GB" sz="2400" dirty="0" smtClean="0"/>
              <a:t>Multilingual Matters, YouTube.</a:t>
            </a:r>
            <a:endParaRPr lang="da-DK" sz="2400" dirty="0"/>
          </a:p>
          <a:p>
            <a:r>
              <a:rPr lang="de-DE" sz="2400" dirty="0"/>
              <a:t>Hopkins, D. (2008). </a:t>
            </a:r>
            <a:r>
              <a:rPr lang="de-DE" sz="2400" i="1" dirty="0"/>
              <a:t>A </a:t>
            </a:r>
            <a:r>
              <a:rPr lang="de-DE" sz="2400" i="1" dirty="0" err="1"/>
              <a:t>Teacher's</a:t>
            </a:r>
            <a:r>
              <a:rPr lang="de-DE" sz="2400" i="1" dirty="0"/>
              <a:t> Guide </a:t>
            </a:r>
            <a:r>
              <a:rPr lang="de-DE" sz="2400" i="1" dirty="0" err="1"/>
              <a:t>to</a:t>
            </a:r>
            <a:r>
              <a:rPr lang="de-DE" sz="2400" i="1" dirty="0"/>
              <a:t> </a:t>
            </a:r>
            <a:r>
              <a:rPr lang="de-DE" sz="2400" i="1" dirty="0" err="1"/>
              <a:t>Classroom</a:t>
            </a:r>
            <a:r>
              <a:rPr lang="de-DE" sz="2400" i="1" dirty="0"/>
              <a:t> Research.</a:t>
            </a:r>
            <a:r>
              <a:rPr lang="de-DE" sz="2400" dirty="0"/>
              <a:t> </a:t>
            </a:r>
            <a:r>
              <a:rPr lang="de-DE" sz="2400" dirty="0" err="1"/>
              <a:t>Maidenhead</a:t>
            </a:r>
            <a:r>
              <a:rPr lang="de-DE" sz="2400" dirty="0"/>
              <a:t>: Open University Press.</a:t>
            </a:r>
            <a:endParaRPr lang="da-DK" sz="2400" dirty="0"/>
          </a:p>
          <a:p>
            <a:r>
              <a:rPr lang="en-GB" sz="2400" baseline="-25000" dirty="0"/>
              <a:t> 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3259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Brno 2018</a:t>
            </a:r>
            <a:endParaRPr lang="en-GB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475-E7B0-4049-A75F-A6B54F9BFA15}" type="slidenum">
              <a:rPr lang="en-GB" smtClean="0"/>
              <a:t>23</a:t>
            </a:fld>
            <a:endParaRPr lang="en-GB"/>
          </a:p>
        </p:txBody>
      </p:sp>
      <p:sp>
        <p:nvSpPr>
          <p:cNvPr id="4" name="Rektangel 3"/>
          <p:cNvSpPr/>
          <p:nvPr/>
        </p:nvSpPr>
        <p:spPr>
          <a:xfrm>
            <a:off x="0" y="33265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r>
              <a:rPr lang="en-GB" sz="2400" dirty="0" err="1" smtClean="0"/>
              <a:t>Legenhausen</a:t>
            </a:r>
            <a:r>
              <a:rPr lang="en-GB" sz="2400" dirty="0"/>
              <a:t>, L. (2013). “Classroom research in autonomous language learning.” In: </a:t>
            </a:r>
            <a:r>
              <a:rPr lang="en-US" sz="2400" dirty="0" err="1"/>
              <a:t>Menegale</a:t>
            </a:r>
            <a:r>
              <a:rPr lang="en-US" sz="2400" dirty="0"/>
              <a:t>, M. (ed.) </a:t>
            </a:r>
            <a:r>
              <a:rPr lang="en-US" sz="2400" i="1" dirty="0"/>
              <a:t>Autonomy in Language Learning: Getting learners actively involved</a:t>
            </a:r>
            <a:r>
              <a:rPr lang="en-US" sz="2400" dirty="0"/>
              <a:t>. IATEFL: Canterbury. </a:t>
            </a:r>
          </a:p>
          <a:p>
            <a:r>
              <a:rPr lang="en-US" sz="2400" dirty="0"/>
              <a:t>Lewin, K. (1946). "Action research and minority problems." </a:t>
            </a:r>
            <a:r>
              <a:rPr lang="en-US" sz="2400" i="1" dirty="0"/>
              <a:t>Journal of Social Issues </a:t>
            </a:r>
            <a:r>
              <a:rPr lang="en-US" sz="2400" dirty="0"/>
              <a:t>2. </a:t>
            </a:r>
            <a:r>
              <a:rPr lang="en-US" sz="2400" dirty="0" smtClean="0"/>
              <a:t>34-46.</a:t>
            </a:r>
            <a:endParaRPr lang="da-DK" sz="2400" dirty="0" smtClean="0"/>
          </a:p>
          <a:p>
            <a:r>
              <a:rPr lang="en-US" sz="2400" dirty="0" smtClean="0"/>
              <a:t>* Little, D. (1991). </a:t>
            </a:r>
            <a:r>
              <a:rPr lang="en-US" sz="2400" i="1" dirty="0" smtClean="0"/>
              <a:t>Learner autonomy: Issues and definitions. </a:t>
            </a:r>
            <a:r>
              <a:rPr lang="en-US" sz="2400" dirty="0" smtClean="0"/>
              <a:t>Dublin: </a:t>
            </a:r>
            <a:r>
              <a:rPr lang="en-US" sz="2400" dirty="0" err="1" smtClean="0"/>
              <a:t>Authentik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* Little, D. (2007). “Language Learner Autonomy: Some Fundamental Considerations Revisited”. In: Innovation in Language Learning and Teaching 1. 14-29</a:t>
            </a:r>
          </a:p>
          <a:p>
            <a:r>
              <a:rPr lang="en-US" sz="2400" dirty="0" smtClean="0"/>
              <a:t>Little, D., Dam, L.  and </a:t>
            </a:r>
            <a:r>
              <a:rPr lang="en-US" sz="2400" dirty="0" err="1" smtClean="0"/>
              <a:t>Legenhausen</a:t>
            </a:r>
            <a:r>
              <a:rPr lang="en-US" sz="2400" dirty="0" smtClean="0"/>
              <a:t>, L. (2017). </a:t>
            </a:r>
            <a:r>
              <a:rPr lang="en-US" sz="2400" i="1" dirty="0" smtClean="0"/>
              <a:t>Language learner Autonomy: Theory, Practice and Research</a:t>
            </a:r>
            <a:r>
              <a:rPr lang="en-US" sz="2400" dirty="0" smtClean="0"/>
              <a:t>. Bristol: Multilingual Matters.</a:t>
            </a:r>
          </a:p>
          <a:p>
            <a:r>
              <a:rPr lang="en-US" sz="2400" dirty="0" smtClean="0"/>
              <a:t>* These titles are available on:</a:t>
            </a:r>
          </a:p>
          <a:p>
            <a:r>
              <a:rPr lang="en-US" sz="2400" dirty="0" smtClean="0"/>
              <a:t> </a:t>
            </a:r>
            <a:r>
              <a:rPr lang="en-US" sz="2400" dirty="0" smtClean="0">
                <a:hlinkClick r:id="rId2"/>
              </a:rPr>
              <a:t>https://www.researchgate.net/profile/David_Little2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130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4"/>
          <p:cNvSpPr>
            <a:spLocks noGrp="1"/>
          </p:cNvSpPr>
          <p:nvPr>
            <p:ph type="title"/>
          </p:nvPr>
        </p:nvSpPr>
        <p:spPr>
          <a:xfrm>
            <a:off x="241808" y="116632"/>
            <a:ext cx="8712968" cy="490314"/>
          </a:xfrm>
          <a:solidFill>
            <a:srgbClr val="FFC000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da-DK" sz="3200" b="1" dirty="0" smtClean="0"/>
              <a:t>Some definitions</a:t>
            </a:r>
          </a:p>
        </p:txBody>
      </p:sp>
      <p:sp>
        <p:nvSpPr>
          <p:cNvPr id="4099" name="Pladsholder til indhold 5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760639"/>
          </a:xfrm>
        </p:spPr>
        <p:txBody>
          <a:bodyPr>
            <a:noAutofit/>
          </a:bodyPr>
          <a:lstStyle/>
          <a:p>
            <a:pPr>
              <a:defRPr/>
            </a:pPr>
            <a:endParaRPr lang="da-DK" altLang="da-DK" sz="2000" b="1" i="1" dirty="0" smtClean="0"/>
          </a:p>
          <a:p>
            <a:pPr>
              <a:defRPr/>
            </a:pPr>
            <a:r>
              <a:rPr lang="da-DK" altLang="da-DK" sz="2800" b="1" i="1" dirty="0" err="1" smtClean="0"/>
              <a:t>Learner</a:t>
            </a:r>
            <a:r>
              <a:rPr lang="da-DK" altLang="da-DK" sz="2800" b="1" i="1" dirty="0" smtClean="0"/>
              <a:t> autonomy </a:t>
            </a:r>
            <a:r>
              <a:rPr lang="da-DK" altLang="da-DK" sz="2800" dirty="0" smtClean="0"/>
              <a:t>is characterized by </a:t>
            </a:r>
            <a:r>
              <a:rPr lang="da-DK" altLang="da-DK" sz="2800" b="1" dirty="0"/>
              <a:t>a </a:t>
            </a:r>
            <a:r>
              <a:rPr lang="da-DK" altLang="da-DK" sz="2800" b="1" dirty="0" err="1"/>
              <a:t>willingness</a:t>
            </a:r>
            <a:r>
              <a:rPr lang="da-DK" altLang="da-DK" sz="2800" b="1" dirty="0"/>
              <a:t> and </a:t>
            </a:r>
            <a:r>
              <a:rPr lang="da-DK" altLang="da-DK" sz="2800" b="1" dirty="0" err="1"/>
              <a:t>capacity</a:t>
            </a:r>
            <a:r>
              <a:rPr lang="da-DK" altLang="da-DK" sz="2800" b="1" dirty="0"/>
              <a:t> </a:t>
            </a:r>
            <a:r>
              <a:rPr lang="da-DK" altLang="da-DK" sz="2800" dirty="0"/>
              <a:t>to </a:t>
            </a:r>
            <a:r>
              <a:rPr lang="da-DK" altLang="da-DK" sz="2800" dirty="0" err="1" smtClean="0"/>
              <a:t>take</a:t>
            </a:r>
            <a:r>
              <a:rPr lang="da-DK" altLang="da-DK" sz="2800" dirty="0" smtClean="0"/>
              <a:t> charge of </a:t>
            </a:r>
            <a:r>
              <a:rPr lang="da-DK" altLang="da-DK" sz="2800" dirty="0" err="1" smtClean="0"/>
              <a:t>one’s</a:t>
            </a:r>
            <a:r>
              <a:rPr lang="da-DK" altLang="da-DK" sz="2800" dirty="0" smtClean="0"/>
              <a:t> </a:t>
            </a:r>
            <a:r>
              <a:rPr lang="da-DK" altLang="da-DK" sz="2800" dirty="0" err="1" smtClean="0"/>
              <a:t>own</a:t>
            </a:r>
            <a:r>
              <a:rPr lang="da-DK" altLang="da-DK" sz="2800" dirty="0" smtClean="0"/>
              <a:t> </a:t>
            </a:r>
            <a:r>
              <a:rPr lang="da-DK" altLang="da-DK" sz="2800" dirty="0" err="1" smtClean="0"/>
              <a:t>learning</a:t>
            </a:r>
            <a:r>
              <a:rPr lang="da-DK" altLang="da-DK" sz="2800" dirty="0"/>
              <a:t>.</a:t>
            </a:r>
            <a:r>
              <a:rPr lang="da-DK" altLang="da-DK" sz="2800" dirty="0" smtClean="0"/>
              <a:t> (cf. Dam 1995:1)</a:t>
            </a:r>
          </a:p>
          <a:p>
            <a:r>
              <a:rPr lang="en-GB" sz="2800" b="1" i="1" dirty="0" smtClean="0"/>
              <a:t>Language </a:t>
            </a:r>
            <a:r>
              <a:rPr lang="en-GB" sz="2800" b="1" i="1" dirty="0"/>
              <a:t>learner autonomy</a:t>
            </a:r>
            <a:r>
              <a:rPr lang="en-GB" sz="2800" i="1" dirty="0"/>
              <a:t> </a:t>
            </a:r>
            <a:r>
              <a:rPr lang="en-GB" sz="2800" dirty="0"/>
              <a:t>stresses the view that </a:t>
            </a:r>
            <a:r>
              <a:rPr lang="en-GB" sz="2800" b="1" dirty="0"/>
              <a:t>the learner's agency is – as far as possible - channelled through the target </a:t>
            </a:r>
            <a:r>
              <a:rPr lang="en-GB" sz="2800" b="1" dirty="0" smtClean="0"/>
              <a:t>language</a:t>
            </a:r>
            <a:r>
              <a:rPr lang="en-GB" sz="2800" dirty="0" smtClean="0"/>
              <a:t>. (Little 2007:26) </a:t>
            </a:r>
            <a:endParaRPr lang="en-GB" sz="2800" dirty="0"/>
          </a:p>
          <a:p>
            <a:r>
              <a:rPr lang="en-US" altLang="da-DK" sz="2800" b="1" i="1" dirty="0" smtClean="0"/>
              <a:t>The role of the teacher: </a:t>
            </a:r>
            <a:r>
              <a:rPr lang="en-US" altLang="da-DK" sz="2800" dirty="0" smtClean="0"/>
              <a:t>Language learner </a:t>
            </a:r>
            <a:r>
              <a:rPr lang="en-US" altLang="da-DK" sz="2800" dirty="0"/>
              <a:t>autonomy does not entail an abdication of initiative and control on the part of the teacher: she remains responsible for ensuring that learning happens</a:t>
            </a:r>
            <a:r>
              <a:rPr lang="en-US" altLang="da-DK" sz="2800" dirty="0" smtClean="0"/>
              <a:t>. </a:t>
            </a:r>
            <a:r>
              <a:rPr lang="en-US" altLang="da-DK" sz="2800" dirty="0"/>
              <a:t>(cf. Little 1991; Dam 2003</a:t>
            </a:r>
            <a:r>
              <a:rPr lang="en-US" altLang="da-DK" sz="2800" dirty="0" smtClean="0"/>
              <a:t>)</a:t>
            </a:r>
          </a:p>
          <a:p>
            <a:pPr algn="ctr"/>
            <a:endParaRPr lang="en-US" altLang="da-DK" sz="2000" dirty="0" smtClean="0"/>
          </a:p>
          <a:p>
            <a:pPr marL="0" indent="0" algn="r">
              <a:buNone/>
            </a:pPr>
            <a:r>
              <a:rPr lang="da-DK" sz="2000" dirty="0"/>
              <a:t> </a:t>
            </a:r>
            <a:endParaRPr lang="en-US" altLang="da-DK" sz="1800" dirty="0"/>
          </a:p>
          <a:p>
            <a:pPr marL="0" indent="0">
              <a:buNone/>
            </a:pPr>
            <a:endParaRPr lang="en-US" altLang="da-DK" sz="2000" dirty="0" smtClean="0"/>
          </a:p>
          <a:p>
            <a:pPr marL="0" indent="0" eaLnBrk="1" hangingPunct="1">
              <a:buNone/>
              <a:defRPr/>
            </a:pPr>
            <a:endParaRPr lang="en-US" altLang="da-DK" sz="2000" dirty="0" smtClean="0"/>
          </a:p>
          <a:p>
            <a:pPr eaLnBrk="1" hangingPunct="1">
              <a:buFontTx/>
              <a:buNone/>
              <a:defRPr/>
            </a:pPr>
            <a:endParaRPr lang="en-US" altLang="da-DK" sz="2000" dirty="0" smtClean="0"/>
          </a:p>
        </p:txBody>
      </p:sp>
      <p:sp>
        <p:nvSpPr>
          <p:cNvPr id="5124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0532B-09CA-4BD0-92BF-F782BC274FC4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Brno 2018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kstboks 2"/>
          <p:cNvSpPr txBox="1">
            <a:spLocks noChangeArrowheads="1"/>
          </p:cNvSpPr>
          <p:nvPr/>
        </p:nvSpPr>
        <p:spPr bwMode="auto">
          <a:xfrm>
            <a:off x="-36190" y="845603"/>
            <a:ext cx="9143999" cy="834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a-DK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a-DK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a-DK" dirty="0" smtClean="0"/>
              <a:t>Plan </a:t>
            </a:r>
            <a:r>
              <a:rPr lang="en-US" altLang="da-DK" dirty="0"/>
              <a:t>what to 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a-DK" sz="1600" dirty="0"/>
              <a:t>↓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a-DK" dirty="0"/>
              <a:t>Carry out the plans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a-DK" sz="1600" dirty="0" smtClean="0"/>
              <a:t>↓</a:t>
            </a:r>
            <a:endParaRPr lang="en-US" altLang="da-DK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a-DK" dirty="0" smtClean="0"/>
              <a:t>Evaluate </a:t>
            </a:r>
            <a:r>
              <a:rPr lang="en-US" altLang="da-DK" dirty="0"/>
              <a:t>the outcome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a-DK" sz="1600" dirty="0"/>
              <a:t>↓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a-DK" dirty="0"/>
              <a:t>Decide on next step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a-DK" sz="1600" dirty="0"/>
              <a:t>↓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a-DK" sz="2800" b="1" dirty="0" err="1" smtClean="0"/>
              <a:t>Dialoque</a:t>
            </a:r>
            <a:r>
              <a:rPr lang="en-US" altLang="da-DK" sz="2800" b="1" dirty="0" smtClean="0"/>
              <a:t> / Interdependence</a:t>
            </a:r>
            <a:endParaRPr lang="en-US" altLang="da-DK" sz="3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a-DK" sz="3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a-DK" sz="3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a-DK" sz="3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a-DK" sz="3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a-DK" sz="3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a-DK" sz="3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a-DK" sz="3600" dirty="0"/>
          </a:p>
        </p:txBody>
      </p:sp>
      <p:cxnSp>
        <p:nvCxnSpPr>
          <p:cNvPr id="6" name="Lige pilforbindelse 5"/>
          <p:cNvCxnSpPr/>
          <p:nvPr/>
        </p:nvCxnSpPr>
        <p:spPr>
          <a:xfrm>
            <a:off x="1042989" y="1952854"/>
            <a:ext cx="1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pilforbindelse 17"/>
          <p:cNvCxnSpPr/>
          <p:nvPr/>
        </p:nvCxnSpPr>
        <p:spPr>
          <a:xfrm>
            <a:off x="7964506" y="1988840"/>
            <a:ext cx="0" cy="2660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ktangel 22"/>
          <p:cNvSpPr/>
          <p:nvPr/>
        </p:nvSpPr>
        <p:spPr>
          <a:xfrm>
            <a:off x="521099" y="904673"/>
            <a:ext cx="1043780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sz="1600" dirty="0">
                <a:solidFill>
                  <a:schemeClr val="tx1"/>
                </a:solidFill>
              </a:rPr>
              <a:t>eacher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initiated/ directed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7424210" y="904673"/>
            <a:ext cx="1080591" cy="8640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Learner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Initiated/ directed</a:t>
            </a:r>
          </a:p>
        </p:txBody>
      </p:sp>
      <p:sp>
        <p:nvSpPr>
          <p:cNvPr id="14" name="Pladsholder til sidefod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Brno 2018</a:t>
            </a:r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323528" y="131079"/>
            <a:ext cx="8280919" cy="4968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Developing Language Learner Autonomy </a:t>
            </a:r>
            <a:r>
              <a:rPr lang="en-US" b="1" dirty="0" smtClean="0">
                <a:solidFill>
                  <a:schemeClr val="tx1"/>
                </a:solidFill>
              </a:rPr>
              <a:t>(Dam 1995) </a:t>
            </a:r>
            <a:endParaRPr lang="da-DK" b="1" dirty="0">
              <a:solidFill>
                <a:schemeClr val="tx1"/>
              </a:solidFill>
            </a:endParaRP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475-E7B0-4049-A75F-A6B54F9BFA15}" type="slidenum">
              <a:rPr lang="en-GB" smtClean="0"/>
              <a:t>4</a:t>
            </a:fld>
            <a:endParaRPr lang="en-GB" dirty="0"/>
          </a:p>
        </p:txBody>
      </p:sp>
      <p:cxnSp>
        <p:nvCxnSpPr>
          <p:cNvPr id="4" name="Lige pilforbindelse 3"/>
          <p:cNvCxnSpPr/>
          <p:nvPr/>
        </p:nvCxnSpPr>
        <p:spPr>
          <a:xfrm>
            <a:off x="2195736" y="1336720"/>
            <a:ext cx="4464496" cy="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boks 6"/>
          <p:cNvSpPr txBox="1"/>
          <p:nvPr/>
        </p:nvSpPr>
        <p:spPr>
          <a:xfrm>
            <a:off x="755204" y="5661248"/>
            <a:ext cx="7849243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A cycle in action research</a:t>
            </a:r>
            <a:endParaRPr lang="en-GB" dirty="0"/>
          </a:p>
        </p:txBody>
      </p:sp>
      <p:sp>
        <p:nvSpPr>
          <p:cNvPr id="3" name="Nedadgående pil 2"/>
          <p:cNvSpPr/>
          <p:nvPr/>
        </p:nvSpPr>
        <p:spPr>
          <a:xfrm>
            <a:off x="4293493" y="5172044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6207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The teacher as action researcher</a:t>
            </a:r>
            <a:endParaRPr lang="en-US" sz="3200" b="1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What is the challenge?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What will / can I  do about it?</a:t>
            </a:r>
          </a:p>
          <a:p>
            <a:pPr marL="0" indent="0" algn="ctr">
              <a:buNone/>
            </a:pPr>
            <a:endParaRPr lang="en-US" sz="2800" b="1" dirty="0" smtClean="0"/>
          </a:p>
          <a:p>
            <a:pPr algn="ctr"/>
            <a:r>
              <a:rPr lang="en-US" sz="2800" b="1" dirty="0" smtClean="0"/>
              <a:t>With what result?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Next step?</a:t>
            </a:r>
          </a:p>
          <a:p>
            <a:endParaRPr lang="en-US" b="1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Brno 2018</a:t>
            </a:r>
            <a:endParaRPr lang="en-GB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475-E7B0-4049-A75F-A6B54F9BFA15}" type="slidenum">
              <a:rPr lang="en-GB" smtClean="0"/>
              <a:t>5</a:t>
            </a:fld>
            <a:endParaRPr lang="en-GB"/>
          </a:p>
        </p:txBody>
      </p:sp>
      <p:sp>
        <p:nvSpPr>
          <p:cNvPr id="6" name="Nedadgående pil 5"/>
          <p:cNvSpPr/>
          <p:nvPr/>
        </p:nvSpPr>
        <p:spPr>
          <a:xfrm>
            <a:off x="4686157" y="2394992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edadgående pil 6"/>
          <p:cNvSpPr/>
          <p:nvPr/>
        </p:nvSpPr>
        <p:spPr>
          <a:xfrm>
            <a:off x="4686157" y="3429000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dadgående pil 7"/>
          <p:cNvSpPr/>
          <p:nvPr/>
        </p:nvSpPr>
        <p:spPr>
          <a:xfrm>
            <a:off x="4713866" y="4581128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ulær billedforklaring 2"/>
          <p:cNvSpPr/>
          <p:nvPr/>
        </p:nvSpPr>
        <p:spPr>
          <a:xfrm>
            <a:off x="351441" y="1484535"/>
            <a:ext cx="1605341" cy="720577"/>
          </a:xfrm>
          <a:prstGeom prst="wedgeRectCallout">
            <a:avLst>
              <a:gd name="adj1" fmla="val 63089"/>
              <a:gd name="adj2" fmla="val 1526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New cycle: New groups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ktangulær billedforklaring 5"/>
          <p:cNvSpPr/>
          <p:nvPr/>
        </p:nvSpPr>
        <p:spPr>
          <a:xfrm>
            <a:off x="7536959" y="1340768"/>
            <a:ext cx="1403896" cy="1224633"/>
          </a:xfrm>
          <a:prstGeom prst="wedgeRectCallout">
            <a:avLst>
              <a:gd name="adj1" fmla="val -65428"/>
              <a:gd name="adj2" fmla="val 1753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Teacher’s </a:t>
            </a:r>
            <a:r>
              <a:rPr lang="en-GB" dirty="0" err="1" smtClean="0">
                <a:solidFill>
                  <a:schemeClr val="tx1"/>
                </a:solidFill>
              </a:rPr>
              <a:t>observa-tions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ktangulær billedforklaring 6"/>
          <p:cNvSpPr/>
          <p:nvPr/>
        </p:nvSpPr>
        <p:spPr>
          <a:xfrm>
            <a:off x="7536961" y="4620264"/>
            <a:ext cx="1378928" cy="608936"/>
          </a:xfrm>
          <a:prstGeom prst="wedgeRectCallout">
            <a:avLst>
              <a:gd name="adj1" fmla="val -63823"/>
              <a:gd name="adj2" fmla="val -647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Students’ reflections</a:t>
            </a:r>
          </a:p>
        </p:txBody>
      </p:sp>
      <p:sp>
        <p:nvSpPr>
          <p:cNvPr id="8" name="Rektangulær billedforklaring 7"/>
          <p:cNvSpPr/>
          <p:nvPr/>
        </p:nvSpPr>
        <p:spPr>
          <a:xfrm>
            <a:off x="361950" y="4105192"/>
            <a:ext cx="1584325" cy="576262"/>
          </a:xfrm>
          <a:prstGeom prst="wedgeRectCallout">
            <a:avLst>
              <a:gd name="adj1" fmla="val 60568"/>
              <a:gd name="adj2" fmla="val -1890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Previous  action </a:t>
            </a:r>
            <a:r>
              <a:rPr lang="en-GB" dirty="0" smtClean="0">
                <a:solidFill>
                  <a:schemeClr val="tx1"/>
                </a:solidFill>
              </a:rPr>
              <a:t>cycle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ktangulær billedforklaring 9"/>
          <p:cNvSpPr/>
          <p:nvPr/>
        </p:nvSpPr>
        <p:spPr>
          <a:xfrm>
            <a:off x="296863" y="5013176"/>
            <a:ext cx="1592262" cy="1291102"/>
          </a:xfrm>
          <a:prstGeom prst="wedgeRectCallout">
            <a:avLst>
              <a:gd name="adj1" fmla="val 60574"/>
              <a:gd name="adj2" fmla="val -3858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“Together”: time for joint evaluation, presentations.</a:t>
            </a:r>
            <a:endParaRPr lang="en-GB" dirty="0"/>
          </a:p>
        </p:txBody>
      </p:sp>
      <p:sp>
        <p:nvSpPr>
          <p:cNvPr id="11" name="Rektangulær billedforklaring 10"/>
          <p:cNvSpPr/>
          <p:nvPr/>
        </p:nvSpPr>
        <p:spPr>
          <a:xfrm>
            <a:off x="7536960" y="5445224"/>
            <a:ext cx="1499536" cy="575270"/>
          </a:xfrm>
          <a:prstGeom prst="wedgeRectCallout">
            <a:avLst>
              <a:gd name="adj1" fmla="val -57160"/>
              <a:gd name="adj2" fmla="val -1805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Actual presentations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" name="Lige forbindelse 8"/>
          <p:cNvCxnSpPr/>
          <p:nvPr/>
        </p:nvCxnSpPr>
        <p:spPr>
          <a:xfrm flipH="1">
            <a:off x="4572000" y="620688"/>
            <a:ext cx="36004" cy="58275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ulær billedforklaring 4"/>
          <p:cNvSpPr/>
          <p:nvPr/>
        </p:nvSpPr>
        <p:spPr>
          <a:xfrm rot="10800000" flipV="1">
            <a:off x="7536959" y="3611122"/>
            <a:ext cx="1378928" cy="832790"/>
          </a:xfrm>
          <a:prstGeom prst="wedgeRectCallout">
            <a:avLst>
              <a:gd name="adj1" fmla="val 63486"/>
              <a:gd name="adj2" fmla="val 3129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Teacher’s  observation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63" y="364572"/>
            <a:ext cx="5184576" cy="64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ladsholder til sidefod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Brno 2018</a:t>
            </a:r>
            <a:endParaRPr lang="en-US" dirty="0"/>
          </a:p>
        </p:txBody>
      </p:sp>
      <p:sp>
        <p:nvSpPr>
          <p:cNvPr id="4" name="Tekstboks 3"/>
          <p:cNvSpPr txBox="1"/>
          <p:nvPr/>
        </p:nvSpPr>
        <p:spPr>
          <a:xfrm>
            <a:off x="2483768" y="620688"/>
            <a:ext cx="172819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Plan</a:t>
            </a:r>
            <a:endParaRPr lang="en-US" b="1" dirty="0"/>
          </a:p>
        </p:txBody>
      </p:sp>
      <p:sp>
        <p:nvSpPr>
          <p:cNvPr id="17" name="Tekstboks 16"/>
          <p:cNvSpPr txBox="1"/>
          <p:nvPr/>
        </p:nvSpPr>
        <p:spPr>
          <a:xfrm>
            <a:off x="5148064" y="620688"/>
            <a:ext cx="158417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Action</a:t>
            </a:r>
            <a:endParaRPr lang="en-US" b="1" dirty="0"/>
          </a:p>
        </p:txBody>
      </p:sp>
      <p:sp>
        <p:nvSpPr>
          <p:cNvPr id="21" name="Rektangulær billedforklaring 20"/>
          <p:cNvSpPr/>
          <p:nvPr/>
        </p:nvSpPr>
        <p:spPr>
          <a:xfrm>
            <a:off x="361950" y="3068960"/>
            <a:ext cx="1584325" cy="664370"/>
          </a:xfrm>
          <a:prstGeom prst="wedgeRectCallout">
            <a:avLst>
              <a:gd name="adj1" fmla="val 64284"/>
              <a:gd name="adj2" fmla="val 3910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Previous action cycle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kstboks 21"/>
          <p:cNvSpPr txBox="1"/>
          <p:nvPr/>
        </p:nvSpPr>
        <p:spPr>
          <a:xfrm rot="20360270">
            <a:off x="101919" y="389854"/>
            <a:ext cx="18475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Teacher’s log</a:t>
            </a:r>
            <a:endParaRPr lang="en-US" sz="2400" b="1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475-E7B0-4049-A75F-A6B54F9BFA15}" type="slidenum">
              <a:rPr lang="en-GB" smtClean="0"/>
              <a:t>6</a:t>
            </a:fld>
            <a:endParaRPr lang="en-GB" dirty="0"/>
          </a:p>
        </p:txBody>
      </p:sp>
      <p:sp>
        <p:nvSpPr>
          <p:cNvPr id="12" name="Rektangulær billedforklaring 11"/>
          <p:cNvSpPr/>
          <p:nvPr/>
        </p:nvSpPr>
        <p:spPr>
          <a:xfrm>
            <a:off x="7536961" y="6229734"/>
            <a:ext cx="1499535" cy="511633"/>
          </a:xfrm>
          <a:prstGeom prst="wedgeRectCallout">
            <a:avLst>
              <a:gd name="adj1" fmla="val -61764"/>
              <a:gd name="adj2" fmla="val 1121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Teacher’s evaluation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63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2312" y="1412776"/>
            <a:ext cx="8026151" cy="4356199"/>
          </a:xfrm>
        </p:spPr>
        <p:txBody>
          <a:bodyPr>
            <a:normAutofit/>
          </a:bodyPr>
          <a:lstStyle/>
          <a:p>
            <a:r>
              <a:rPr lang="en-US" dirty="0"/>
              <a:t>Beginning of a circle: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Starting </a:t>
            </a:r>
            <a:r>
              <a:rPr lang="en-US" dirty="0"/>
              <a:t>project work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dirty="0"/>
              <a:t>taken from ‘It’s up to yourself if you want to learn </a:t>
            </a:r>
            <a:r>
              <a:rPr lang="en-US" sz="2400" b="0" dirty="0"/>
              <a:t>(</a:t>
            </a:r>
            <a:r>
              <a:rPr lang="en-US" sz="2400" b="0" dirty="0" err="1"/>
              <a:t>Dam&amp;Lentz</a:t>
            </a:r>
            <a:endParaRPr lang="en-US" sz="2400" b="0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Brno 2018</a:t>
            </a:r>
            <a:endParaRPr lang="en-GB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475-E7B0-4049-A75F-A6B54F9BFA1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6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1010801"/>
          <p:cNvPicPr>
            <a:picLocks noChangeAspect="1" noChangeArrowheads="1"/>
          </p:cNvPicPr>
          <p:nvPr/>
        </p:nvPicPr>
        <p:blipFill>
          <a:blip r:embed="rId2">
            <a:lum bright="40000" contrast="-6000"/>
          </a:blip>
          <a:srcRect/>
          <a:stretch>
            <a:fillRect/>
          </a:stretch>
        </p:blipFill>
        <p:spPr bwMode="auto">
          <a:xfrm>
            <a:off x="-38716" y="-941626"/>
            <a:ext cx="9144000" cy="760252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0" name="Tekstboks 7"/>
          <p:cNvSpPr txBox="1">
            <a:spLocks noChangeArrowheads="1"/>
          </p:cNvSpPr>
          <p:nvPr/>
        </p:nvSpPr>
        <p:spPr bwMode="auto">
          <a:xfrm>
            <a:off x="-1500188" y="6487486"/>
            <a:ext cx="214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charset="0"/>
            </a:endParaRPr>
          </a:p>
        </p:txBody>
      </p:sp>
      <p:sp>
        <p:nvSpPr>
          <p:cNvPr id="14341" name="Tekstboks 8"/>
          <p:cNvSpPr txBox="1">
            <a:spLocks noChangeArrowheads="1"/>
          </p:cNvSpPr>
          <p:nvPr/>
        </p:nvSpPr>
        <p:spPr bwMode="auto">
          <a:xfrm>
            <a:off x="-3500438" y="6573125"/>
            <a:ext cx="3500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charset="0"/>
            </a:endParaRPr>
          </a:p>
        </p:txBody>
      </p:sp>
      <p:sp>
        <p:nvSpPr>
          <p:cNvPr id="13" name="Pladsholder til sidefod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Brno 2018</a:t>
            </a:r>
            <a:endParaRPr lang="en-US"/>
          </a:p>
        </p:txBody>
      </p:sp>
      <p:sp>
        <p:nvSpPr>
          <p:cNvPr id="18" name="Pladsholder til dias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95AA6-C853-4E36-9AF9-E630B2B203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Rektangulær billedforklaring 3"/>
          <p:cNvSpPr/>
          <p:nvPr/>
        </p:nvSpPr>
        <p:spPr>
          <a:xfrm>
            <a:off x="487031" y="1219027"/>
            <a:ext cx="1190475" cy="1008112"/>
          </a:xfrm>
          <a:prstGeom prst="wedgeRect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That’s it! Enough for today!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ktangulær billedforklaring 4"/>
          <p:cNvSpPr/>
          <p:nvPr/>
        </p:nvSpPr>
        <p:spPr>
          <a:xfrm>
            <a:off x="2972525" y="1327039"/>
            <a:ext cx="1282451" cy="504056"/>
          </a:xfrm>
          <a:prstGeom prst="wedgeRectCallout">
            <a:avLst>
              <a:gd name="adj1" fmla="val -9575"/>
              <a:gd name="adj2" fmla="val 12456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See you tomorrow!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ktangulær billedforklaring 5"/>
          <p:cNvSpPr/>
          <p:nvPr/>
        </p:nvSpPr>
        <p:spPr>
          <a:xfrm>
            <a:off x="7132553" y="1327039"/>
            <a:ext cx="1837408" cy="792088"/>
          </a:xfrm>
          <a:prstGeom prst="wedgeRectCallout">
            <a:avLst>
              <a:gd name="adj1" fmla="val -18869"/>
              <a:gd name="adj2" fmla="val 8563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 thought I could decide myself!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-38716" y="116632"/>
            <a:ext cx="9182716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Making </a:t>
            </a:r>
            <a:r>
              <a:rPr lang="en-US" sz="3200" b="1" dirty="0"/>
              <a:t>students willing to take over responsibility</a:t>
            </a:r>
            <a:endParaRPr lang="en-US" sz="3200" dirty="0"/>
          </a:p>
        </p:txBody>
      </p:sp>
      <p:sp>
        <p:nvSpPr>
          <p:cNvPr id="3" name="Tekstboks 2"/>
          <p:cNvSpPr txBox="1"/>
          <p:nvPr/>
        </p:nvSpPr>
        <p:spPr>
          <a:xfrm>
            <a:off x="18772" y="4043179"/>
            <a:ext cx="9138501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Make the students feel secure and at ease: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Make expectations and demands </a:t>
            </a:r>
            <a:r>
              <a:rPr lang="en-US" sz="2800" dirty="0"/>
              <a:t>clear </a:t>
            </a:r>
            <a:r>
              <a:rPr lang="en-US" sz="2800" dirty="0" smtClean="0"/>
              <a:t>(provide structure),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draw upon your students’ previous knowledge, make use of what they bring to the classroom,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</a:t>
            </a:r>
            <a:r>
              <a:rPr lang="en-US" sz="2800" dirty="0" smtClean="0"/>
              <a:t>ive them possibilities for choice (activities, partners),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show them respect, take what they say at face value.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03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200" b="1" dirty="0" smtClean="0"/>
              <a:t>Making students capable of taking over responsibility </a:t>
            </a:r>
            <a:endParaRPr lang="en-US" sz="3200" b="1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0" y="1268760"/>
            <a:ext cx="9036496" cy="5256584"/>
          </a:xfrm>
        </p:spPr>
        <p:txBody>
          <a:bodyPr>
            <a:noAutofit/>
          </a:bodyPr>
          <a:lstStyle/>
          <a:p>
            <a:r>
              <a:rPr lang="en-US" sz="2800" b="1" dirty="0"/>
              <a:t>Set up structures / guidelines</a:t>
            </a:r>
            <a:r>
              <a:rPr lang="en-US" sz="2800" dirty="0"/>
              <a:t>:  for a lesson including working with a course book, for working in groups, for documenting learning, for keeping a logbook, for evaluation and assessment.</a:t>
            </a:r>
          </a:p>
          <a:p>
            <a:r>
              <a:rPr lang="en-US" sz="2800" b="1" dirty="0" smtClean="0"/>
              <a:t>Make </a:t>
            </a:r>
            <a:r>
              <a:rPr lang="en-US" sz="2800" b="1" dirty="0"/>
              <a:t>demands and expectations </a:t>
            </a:r>
            <a:r>
              <a:rPr lang="en-US" sz="2800" b="1" dirty="0" smtClean="0"/>
              <a:t>visible: </a:t>
            </a:r>
            <a:r>
              <a:rPr lang="en-US" sz="2800" dirty="0" smtClean="0"/>
              <a:t>curricular guidelines, documentation of learning , rules for homework.</a:t>
            </a:r>
            <a:endParaRPr lang="en-US" sz="2800" dirty="0"/>
          </a:p>
          <a:p>
            <a:r>
              <a:rPr lang="en-US" sz="2800" b="1" dirty="0" smtClean="0"/>
              <a:t>Initiate</a:t>
            </a:r>
            <a:r>
              <a:rPr lang="en-US" sz="2800" dirty="0" smtClean="0"/>
              <a:t> </a:t>
            </a:r>
            <a:r>
              <a:rPr lang="en-US" sz="2800" b="1" dirty="0"/>
              <a:t>awareness of learning</a:t>
            </a:r>
            <a:r>
              <a:rPr lang="en-US" sz="2800" dirty="0"/>
              <a:t>: </a:t>
            </a:r>
            <a:r>
              <a:rPr lang="en-US" sz="2800" dirty="0" smtClean="0"/>
              <a:t>get </a:t>
            </a:r>
            <a:r>
              <a:rPr lang="en-US" sz="2800" dirty="0"/>
              <a:t>learners to make </a:t>
            </a:r>
            <a:r>
              <a:rPr lang="en-US" sz="2800" dirty="0" smtClean="0"/>
              <a:t>decisions e.g. choice of activity, partner, homework. </a:t>
            </a:r>
          </a:p>
          <a:p>
            <a:r>
              <a:rPr lang="en-US" sz="2800" b="1" dirty="0" smtClean="0"/>
              <a:t>Be </a:t>
            </a:r>
            <a:r>
              <a:rPr lang="en-US" sz="2800" b="1" dirty="0"/>
              <a:t>a </a:t>
            </a:r>
            <a:r>
              <a:rPr lang="en-US" sz="2800" b="1" dirty="0" smtClean="0"/>
              <a:t>model: </a:t>
            </a:r>
            <a:r>
              <a:rPr lang="en-US" sz="2800" dirty="0" smtClean="0"/>
              <a:t>use </a:t>
            </a:r>
            <a:r>
              <a:rPr lang="en-US" sz="2800" dirty="0"/>
              <a:t>the TL, document teaching and learning, respect your students and their </a:t>
            </a:r>
            <a:r>
              <a:rPr lang="en-US" sz="2800" dirty="0" smtClean="0"/>
              <a:t>time.</a:t>
            </a:r>
            <a:endParaRPr lang="en-US" sz="2800" dirty="0"/>
          </a:p>
          <a:p>
            <a:endParaRPr lang="en-US" sz="2800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Brno 2018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475-E7B0-4049-A75F-A6B54F9BFA15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2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1776</Words>
  <Application>Microsoft Office PowerPoint</Application>
  <PresentationFormat>Předvádění na obrazovce (4:3)</PresentationFormat>
  <Paragraphs>256</Paragraphs>
  <Slides>23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Kontortema</vt:lpstr>
      <vt:lpstr>Prezentace aplikace PowerPoint</vt:lpstr>
      <vt:lpstr>Prezentace aplikace PowerPoint</vt:lpstr>
      <vt:lpstr>Some definitions</vt:lpstr>
      <vt:lpstr>Prezentace aplikace PowerPoint</vt:lpstr>
      <vt:lpstr>The teacher as action researcher</vt:lpstr>
      <vt:lpstr>Prezentace aplikace PowerPoint</vt:lpstr>
      <vt:lpstr>Beginning of a circle:  Starting project work   – taken from ‘It’s up to yourself if you want to learn (Dam&amp;Lentz</vt:lpstr>
      <vt:lpstr>Prezentace aplikace PowerPoint</vt:lpstr>
      <vt:lpstr>Making students capable of taking over responsibility </vt:lpstr>
      <vt:lpstr>Prezentace aplikace PowerPoint</vt:lpstr>
      <vt:lpstr> Peer-tutoring – an example   Taken from: ‘It’s up to yourself if you want to learn (Dam &amp; Lentz)</vt:lpstr>
      <vt:lpstr>Posters</vt:lpstr>
      <vt:lpstr>Structure of a lesson / period</vt:lpstr>
      <vt:lpstr>Documentation of learning: The learners’ logbooks</vt:lpstr>
      <vt:lpstr> A page from a logbook – 3rd year of English </vt:lpstr>
      <vt:lpstr>Specific concerns in evaluation</vt:lpstr>
      <vt:lpstr>What is a good teacher?</vt:lpstr>
      <vt:lpstr>Developing LLA = action research</vt:lpstr>
      <vt:lpstr>Important issues in the process</vt:lpstr>
      <vt:lpstr>Result:  A student’s voice!</vt:lpstr>
      <vt:lpstr>References and further reading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learner autonomy:   the role of the teacher</dc:title>
  <dc:creator>Ejer</dc:creator>
  <cp:lastModifiedBy>Barbora Novotná</cp:lastModifiedBy>
  <cp:revision>203</cp:revision>
  <cp:lastPrinted>2018-09-10T13:48:29Z</cp:lastPrinted>
  <dcterms:created xsi:type="dcterms:W3CDTF">2016-08-16T08:54:41Z</dcterms:created>
  <dcterms:modified xsi:type="dcterms:W3CDTF">2018-10-10T07:50:08Z</dcterms:modified>
</cp:coreProperties>
</file>