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62" r:id="rId4"/>
    <p:sldId id="276" r:id="rId5"/>
    <p:sldId id="273" r:id="rId6"/>
    <p:sldId id="288" r:id="rId7"/>
    <p:sldId id="270" r:id="rId8"/>
    <p:sldId id="289" r:id="rId9"/>
    <p:sldId id="280" r:id="rId10"/>
    <p:sldId id="290" r:id="rId11"/>
    <p:sldId id="291" r:id="rId12"/>
    <p:sldId id="294" r:id="rId13"/>
    <p:sldId id="283" r:id="rId14"/>
    <p:sldId id="277" r:id="rId15"/>
    <p:sldId id="292" r:id="rId16"/>
    <p:sldId id="287" r:id="rId17"/>
  </p:sldIdLst>
  <p:sldSz cx="9144000" cy="6858000" type="screen4x3"/>
  <p:notesSz cx="6648450" cy="9850438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D6F"/>
    <a:srgbClr val="A5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2802" autoAdjust="0"/>
  </p:normalViewPr>
  <p:slideViewPr>
    <p:cSldViewPr snapToGrid="0" snapToObjects="1">
      <p:cViewPr varScale="1">
        <p:scale>
          <a:sx n="84" d="100"/>
          <a:sy n="84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397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interested in professional training regarding AL?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Training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C83-E642-9CC4-C11E46D488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C83-E642-9CC4-C11E46D488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C83-E642-9CC4-C11E46D48888}"/>
              </c:ext>
            </c:extLst>
          </c:dPt>
          <c:cat>
            <c:strRef>
              <c:f>Tabelle1!$A$2:$A$4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 specification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63.6</c:v>
                </c:pt>
                <c:pt idx="1">
                  <c:v>9.1</c:v>
                </c:pt>
                <c:pt idx="2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83-E642-9CC4-C11E46D488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 integrate AL concepts into your courses with an appropriate guidance?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Would you integrate AL concepts into your courses?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22-6444-898E-A604137E11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22-6444-898E-A604137E11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22-6444-898E-A604137E11C0}"/>
              </c:ext>
            </c:extLst>
          </c:dPt>
          <c:cat>
            <c:strRef>
              <c:f>Tabelle1!$A$2:$A$4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 specification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72.7</c:v>
                </c:pt>
                <c:pt idx="1">
                  <c:v>0</c:v>
                </c:pt>
                <c:pt idx="2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22-6444-898E-A604137E11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interested in professional training regarding AL?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55A407-6A93-7A4E-98A0-2A5B62B8137C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5414050-5482-574A-9E8C-424B8BEA5CAA}">
      <dgm:prSet phldrT="[Text]" custT="1"/>
      <dgm:spPr>
        <a:solidFill>
          <a:srgbClr val="A5A9C4"/>
        </a:solidFill>
      </dgm:spPr>
      <dgm:t>
        <a:bodyPr/>
        <a:lstStyle/>
        <a:p>
          <a:r>
            <a:rPr lang="de-DE" sz="1600" dirty="0"/>
            <a:t>teachers</a:t>
          </a:r>
          <a:endParaRPr lang="de-DE" sz="1300" dirty="0"/>
        </a:p>
      </dgm:t>
    </dgm:pt>
    <dgm:pt modelId="{922630B6-2879-E74E-B927-D451C69E55A6}" type="parTrans" cxnId="{D64B983B-9768-0846-95A7-6270FAE47B7B}">
      <dgm:prSet/>
      <dgm:spPr/>
      <dgm:t>
        <a:bodyPr/>
        <a:lstStyle/>
        <a:p>
          <a:endParaRPr lang="de-DE"/>
        </a:p>
      </dgm:t>
    </dgm:pt>
    <dgm:pt modelId="{6F1E5116-6C5A-EB49-8F3A-34CA6D66D2B9}" type="sibTrans" cxnId="{D64B983B-9768-0846-95A7-6270FAE47B7B}">
      <dgm:prSet/>
      <dgm:spPr>
        <a:solidFill>
          <a:srgbClr val="1B2D6F"/>
        </a:solidFill>
      </dgm:spPr>
      <dgm:t>
        <a:bodyPr/>
        <a:lstStyle/>
        <a:p>
          <a:endParaRPr lang="de-DE"/>
        </a:p>
      </dgm:t>
    </dgm:pt>
    <dgm:pt modelId="{10E28D8F-8F56-1943-950E-85339038E6F9}">
      <dgm:prSet phldrT="[Text]" custT="1"/>
      <dgm:spPr>
        <a:solidFill>
          <a:srgbClr val="A5A9C4"/>
        </a:solidFill>
      </dgm:spPr>
      <dgm:t>
        <a:bodyPr/>
        <a:lstStyle/>
        <a:p>
          <a:r>
            <a:rPr lang="de-DE" sz="3200" dirty="0"/>
            <a:t>institution</a:t>
          </a:r>
          <a:endParaRPr lang="de-DE" sz="1300" dirty="0"/>
        </a:p>
      </dgm:t>
    </dgm:pt>
    <dgm:pt modelId="{D62A8678-4882-194E-BF6F-03E5CC83109E}" type="parTrans" cxnId="{87845C52-9459-D64F-A948-A86777648887}">
      <dgm:prSet/>
      <dgm:spPr/>
      <dgm:t>
        <a:bodyPr/>
        <a:lstStyle/>
        <a:p>
          <a:endParaRPr lang="de-DE"/>
        </a:p>
      </dgm:t>
    </dgm:pt>
    <dgm:pt modelId="{12458A79-E4FE-5C46-9B93-6CADC2C45D1C}" type="sibTrans" cxnId="{87845C52-9459-D64F-A948-A86777648887}">
      <dgm:prSet/>
      <dgm:spPr>
        <a:solidFill>
          <a:srgbClr val="1B2D6F"/>
        </a:solidFill>
      </dgm:spPr>
      <dgm:t>
        <a:bodyPr/>
        <a:lstStyle/>
        <a:p>
          <a:endParaRPr lang="de-DE"/>
        </a:p>
      </dgm:t>
    </dgm:pt>
    <dgm:pt modelId="{B1922025-DA28-0D48-9BC8-5A427D642111}">
      <dgm:prSet phldrT="[Text]"/>
      <dgm:spPr>
        <a:solidFill>
          <a:srgbClr val="A5A9C4"/>
        </a:solidFill>
      </dgm:spPr>
      <dgm:t>
        <a:bodyPr/>
        <a:lstStyle/>
        <a:p>
          <a:r>
            <a:rPr lang="de-DE" dirty="0"/>
            <a:t>learners</a:t>
          </a:r>
        </a:p>
      </dgm:t>
    </dgm:pt>
    <dgm:pt modelId="{D94C26CD-9D93-894A-8CAE-38F566CE0F1E}" type="sibTrans" cxnId="{F0528BC2-97B8-014B-B53F-1A262C177514}">
      <dgm:prSet/>
      <dgm:spPr>
        <a:solidFill>
          <a:srgbClr val="1B2D6F"/>
        </a:solidFill>
      </dgm:spPr>
      <dgm:t>
        <a:bodyPr/>
        <a:lstStyle/>
        <a:p>
          <a:endParaRPr lang="de-DE"/>
        </a:p>
      </dgm:t>
    </dgm:pt>
    <dgm:pt modelId="{6324F2E2-62F5-6941-8B74-C479AB76426C}" type="parTrans" cxnId="{F0528BC2-97B8-014B-B53F-1A262C177514}">
      <dgm:prSet/>
      <dgm:spPr/>
      <dgm:t>
        <a:bodyPr/>
        <a:lstStyle/>
        <a:p>
          <a:endParaRPr lang="de-DE"/>
        </a:p>
      </dgm:t>
    </dgm:pt>
    <dgm:pt modelId="{AE677C78-F32C-3446-8A9B-E0DB5958061A}" type="pres">
      <dgm:prSet presAssocID="{C355A407-6A93-7A4E-98A0-2A5B62B813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8F1010A-1459-2941-A486-C0421A1952BB}" type="pres">
      <dgm:prSet presAssocID="{A5414050-5482-574A-9E8C-424B8BEA5CAA}" presName="node" presStyleLbl="node1" presStyleIdx="0" presStyleCnt="3" custScaleX="63583" custScaleY="43430" custRadScaleRad="213821" custRadScaleInc="1811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D60F28-FA23-9647-B824-82143F1952F6}" type="pres">
      <dgm:prSet presAssocID="{6F1E5116-6C5A-EB49-8F3A-34CA6D66D2B9}" presName="sibTrans" presStyleLbl="sibTrans2D1" presStyleIdx="0" presStyleCnt="3" custAng="21565009" custScaleX="112324" custLinFactNeighborX="-4338" custLinFactNeighborY="-11972"/>
      <dgm:spPr/>
      <dgm:t>
        <a:bodyPr/>
        <a:lstStyle/>
        <a:p>
          <a:endParaRPr lang="cs-CZ"/>
        </a:p>
      </dgm:t>
    </dgm:pt>
    <dgm:pt modelId="{CB2A2B32-D24B-5640-8425-B5B9FE09BF05}" type="pres">
      <dgm:prSet presAssocID="{6F1E5116-6C5A-EB49-8F3A-34CA6D66D2B9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1C79517B-3217-1E4C-9F49-EDEF6B6BD3CF}" type="pres">
      <dgm:prSet presAssocID="{10E28D8F-8F56-1943-950E-85339038E6F9}" presName="node" presStyleLbl="node1" presStyleIdx="1" presStyleCnt="3" custScaleX="321836" custScaleY="127784" custRadScaleRad="107508" custRadScaleInc="-14336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846BCB-3FE5-544A-A06E-E9BB78FAE3AE}" type="pres">
      <dgm:prSet presAssocID="{12458A79-E4FE-5C46-9B93-6CADC2C45D1C}" presName="sibTrans" presStyleLbl="sibTrans2D1" presStyleIdx="1" presStyleCnt="3" custScaleX="110558" custLinFactNeighborX="9450" custLinFactNeighborY="-2992"/>
      <dgm:spPr/>
      <dgm:t>
        <a:bodyPr/>
        <a:lstStyle/>
        <a:p>
          <a:endParaRPr lang="cs-CZ"/>
        </a:p>
      </dgm:t>
    </dgm:pt>
    <dgm:pt modelId="{1AD868F4-AD4D-4A4C-804F-9EEB342DD286}" type="pres">
      <dgm:prSet presAssocID="{12458A79-E4FE-5C46-9B93-6CADC2C45D1C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A613B235-8CBA-B743-922D-588F2956E9EE}" type="pres">
      <dgm:prSet presAssocID="{B1922025-DA28-0D48-9BC8-5A427D642111}" presName="node" presStyleLbl="node1" presStyleIdx="2" presStyleCnt="3" custScaleX="81956" custScaleY="41334" custRadScaleRad="103177" custRadScaleInc="-2006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5E91FD-E275-9A44-914A-1B62E9158570}" type="pres">
      <dgm:prSet presAssocID="{D94C26CD-9D93-894A-8CAE-38F566CE0F1E}" presName="sibTrans" presStyleLbl="sibTrans2D1" presStyleIdx="2" presStyleCnt="3" custLinFactNeighborX="-2445" custLinFactNeighborY="-35759" custRadScaleRad="30603" custRadScaleInc="-2147483648"/>
      <dgm:spPr/>
      <dgm:t>
        <a:bodyPr/>
        <a:lstStyle/>
        <a:p>
          <a:endParaRPr lang="cs-CZ"/>
        </a:p>
      </dgm:t>
    </dgm:pt>
    <dgm:pt modelId="{67E0C3CE-3025-2442-9971-22C7DCF2D2B4}" type="pres">
      <dgm:prSet presAssocID="{D94C26CD-9D93-894A-8CAE-38F566CE0F1E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F0528BC2-97B8-014B-B53F-1A262C177514}" srcId="{C355A407-6A93-7A4E-98A0-2A5B62B8137C}" destId="{B1922025-DA28-0D48-9BC8-5A427D642111}" srcOrd="2" destOrd="0" parTransId="{6324F2E2-62F5-6941-8B74-C479AB76426C}" sibTransId="{D94C26CD-9D93-894A-8CAE-38F566CE0F1E}"/>
    <dgm:cxn modelId="{FCF29FFC-62D0-4468-8FB5-01F23526B8FC}" type="presOf" srcId="{10E28D8F-8F56-1943-950E-85339038E6F9}" destId="{1C79517B-3217-1E4C-9F49-EDEF6B6BD3CF}" srcOrd="0" destOrd="0" presId="urn:microsoft.com/office/officeart/2005/8/layout/cycle7"/>
    <dgm:cxn modelId="{E8348FDC-B9F1-48FA-A10B-D1B0725295FF}" type="presOf" srcId="{D94C26CD-9D93-894A-8CAE-38F566CE0F1E}" destId="{67E0C3CE-3025-2442-9971-22C7DCF2D2B4}" srcOrd="1" destOrd="0" presId="urn:microsoft.com/office/officeart/2005/8/layout/cycle7"/>
    <dgm:cxn modelId="{A516BD76-D183-4F38-91AE-81B164CD2C5E}" type="presOf" srcId="{6F1E5116-6C5A-EB49-8F3A-34CA6D66D2B9}" destId="{FED60F28-FA23-9647-B824-82143F1952F6}" srcOrd="0" destOrd="0" presId="urn:microsoft.com/office/officeart/2005/8/layout/cycle7"/>
    <dgm:cxn modelId="{E02D106D-7375-4E52-9650-D342CCC39EB6}" type="presOf" srcId="{6F1E5116-6C5A-EB49-8F3A-34CA6D66D2B9}" destId="{CB2A2B32-D24B-5640-8425-B5B9FE09BF05}" srcOrd="1" destOrd="0" presId="urn:microsoft.com/office/officeart/2005/8/layout/cycle7"/>
    <dgm:cxn modelId="{D64B983B-9768-0846-95A7-6270FAE47B7B}" srcId="{C355A407-6A93-7A4E-98A0-2A5B62B8137C}" destId="{A5414050-5482-574A-9E8C-424B8BEA5CAA}" srcOrd="0" destOrd="0" parTransId="{922630B6-2879-E74E-B927-D451C69E55A6}" sibTransId="{6F1E5116-6C5A-EB49-8F3A-34CA6D66D2B9}"/>
    <dgm:cxn modelId="{13ADD0CB-405D-4DB0-B69C-EECFB1ADE7AB}" type="presOf" srcId="{12458A79-E4FE-5C46-9B93-6CADC2C45D1C}" destId="{00846BCB-3FE5-544A-A06E-E9BB78FAE3AE}" srcOrd="0" destOrd="0" presId="urn:microsoft.com/office/officeart/2005/8/layout/cycle7"/>
    <dgm:cxn modelId="{8B271F8E-7E64-4A71-AAFA-5890585D9BD8}" type="presOf" srcId="{B1922025-DA28-0D48-9BC8-5A427D642111}" destId="{A613B235-8CBA-B743-922D-588F2956E9EE}" srcOrd="0" destOrd="0" presId="urn:microsoft.com/office/officeart/2005/8/layout/cycle7"/>
    <dgm:cxn modelId="{BB46944D-1738-491A-AF31-63E0ECCAA7B0}" type="presOf" srcId="{D94C26CD-9D93-894A-8CAE-38F566CE0F1E}" destId="{A55E91FD-E275-9A44-914A-1B62E9158570}" srcOrd="0" destOrd="0" presId="urn:microsoft.com/office/officeart/2005/8/layout/cycle7"/>
    <dgm:cxn modelId="{E4006B85-C0CA-4941-A781-132B0441A640}" type="presOf" srcId="{12458A79-E4FE-5C46-9B93-6CADC2C45D1C}" destId="{1AD868F4-AD4D-4A4C-804F-9EEB342DD286}" srcOrd="1" destOrd="0" presId="urn:microsoft.com/office/officeart/2005/8/layout/cycle7"/>
    <dgm:cxn modelId="{3CAB2F35-1B1F-405D-AC41-CE5811BACABA}" type="presOf" srcId="{C355A407-6A93-7A4E-98A0-2A5B62B8137C}" destId="{AE677C78-F32C-3446-8A9B-E0DB5958061A}" srcOrd="0" destOrd="0" presId="urn:microsoft.com/office/officeart/2005/8/layout/cycle7"/>
    <dgm:cxn modelId="{87845C52-9459-D64F-A948-A86777648887}" srcId="{C355A407-6A93-7A4E-98A0-2A5B62B8137C}" destId="{10E28D8F-8F56-1943-950E-85339038E6F9}" srcOrd="1" destOrd="0" parTransId="{D62A8678-4882-194E-BF6F-03E5CC83109E}" sibTransId="{12458A79-E4FE-5C46-9B93-6CADC2C45D1C}"/>
    <dgm:cxn modelId="{E0AFCA44-895A-4CEA-993F-5858D421D6AB}" type="presOf" srcId="{A5414050-5482-574A-9E8C-424B8BEA5CAA}" destId="{38F1010A-1459-2941-A486-C0421A1952BB}" srcOrd="0" destOrd="0" presId="urn:microsoft.com/office/officeart/2005/8/layout/cycle7"/>
    <dgm:cxn modelId="{1577F27D-4A10-4123-8B30-3E1B66266F20}" type="presParOf" srcId="{AE677C78-F32C-3446-8A9B-E0DB5958061A}" destId="{38F1010A-1459-2941-A486-C0421A1952BB}" srcOrd="0" destOrd="0" presId="urn:microsoft.com/office/officeart/2005/8/layout/cycle7"/>
    <dgm:cxn modelId="{0100E97C-7B57-4192-ACCA-EDE48114EEFD}" type="presParOf" srcId="{AE677C78-F32C-3446-8A9B-E0DB5958061A}" destId="{FED60F28-FA23-9647-B824-82143F1952F6}" srcOrd="1" destOrd="0" presId="urn:microsoft.com/office/officeart/2005/8/layout/cycle7"/>
    <dgm:cxn modelId="{9D58C814-F92B-4CD7-85C3-DA0E05048DAB}" type="presParOf" srcId="{FED60F28-FA23-9647-B824-82143F1952F6}" destId="{CB2A2B32-D24B-5640-8425-B5B9FE09BF05}" srcOrd="0" destOrd="0" presId="urn:microsoft.com/office/officeart/2005/8/layout/cycle7"/>
    <dgm:cxn modelId="{FDD0FE05-1910-48B9-BD64-A002F2BD52BB}" type="presParOf" srcId="{AE677C78-F32C-3446-8A9B-E0DB5958061A}" destId="{1C79517B-3217-1E4C-9F49-EDEF6B6BD3CF}" srcOrd="2" destOrd="0" presId="urn:microsoft.com/office/officeart/2005/8/layout/cycle7"/>
    <dgm:cxn modelId="{AD37CD2A-99F1-4266-BBDB-454FD9572D18}" type="presParOf" srcId="{AE677C78-F32C-3446-8A9B-E0DB5958061A}" destId="{00846BCB-3FE5-544A-A06E-E9BB78FAE3AE}" srcOrd="3" destOrd="0" presId="urn:microsoft.com/office/officeart/2005/8/layout/cycle7"/>
    <dgm:cxn modelId="{F7281150-E01B-4AF3-B0D8-DD4C0155331B}" type="presParOf" srcId="{00846BCB-3FE5-544A-A06E-E9BB78FAE3AE}" destId="{1AD868F4-AD4D-4A4C-804F-9EEB342DD286}" srcOrd="0" destOrd="0" presId="urn:microsoft.com/office/officeart/2005/8/layout/cycle7"/>
    <dgm:cxn modelId="{B6F67A96-6390-42FD-9593-D8106E3ADAF1}" type="presParOf" srcId="{AE677C78-F32C-3446-8A9B-E0DB5958061A}" destId="{A613B235-8CBA-B743-922D-588F2956E9EE}" srcOrd="4" destOrd="0" presId="urn:microsoft.com/office/officeart/2005/8/layout/cycle7"/>
    <dgm:cxn modelId="{3340902F-4941-48D3-B559-06714EA76183}" type="presParOf" srcId="{AE677C78-F32C-3446-8A9B-E0DB5958061A}" destId="{A55E91FD-E275-9A44-914A-1B62E9158570}" srcOrd="5" destOrd="0" presId="urn:microsoft.com/office/officeart/2005/8/layout/cycle7"/>
    <dgm:cxn modelId="{D1C3E301-E2B6-4370-9B13-FFCC82B0D345}" type="presParOf" srcId="{A55E91FD-E275-9A44-914A-1B62E9158570}" destId="{67E0C3CE-3025-2442-9971-22C7DCF2D2B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1010A-1459-2941-A486-C0421A1952BB}">
      <dsp:nvSpPr>
        <dsp:cNvPr id="0" name=""/>
        <dsp:cNvSpPr/>
      </dsp:nvSpPr>
      <dsp:spPr>
        <a:xfrm>
          <a:off x="5794274" y="3607256"/>
          <a:ext cx="1337317" cy="456723"/>
        </a:xfrm>
        <a:prstGeom prst="roundRect">
          <a:avLst>
            <a:gd name="adj" fmla="val 10000"/>
          </a:avLst>
        </a:prstGeom>
        <a:solidFill>
          <a:srgbClr val="A5A9C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/>
            <a:t>teachers</a:t>
          </a:r>
          <a:endParaRPr lang="de-DE" sz="1300" kern="1200" dirty="0"/>
        </a:p>
      </dsp:txBody>
      <dsp:txXfrm>
        <a:off x="5807651" y="3620633"/>
        <a:ext cx="1310563" cy="429969"/>
      </dsp:txXfrm>
    </dsp:sp>
    <dsp:sp modelId="{FED60F28-FA23-9647-B824-82143F1952F6}">
      <dsp:nvSpPr>
        <dsp:cNvPr id="0" name=""/>
        <dsp:cNvSpPr/>
      </dsp:nvSpPr>
      <dsp:spPr>
        <a:xfrm rot="13639350">
          <a:off x="3772372" y="2247436"/>
          <a:ext cx="2714116" cy="368070"/>
        </a:xfrm>
        <a:prstGeom prst="leftRightArrow">
          <a:avLst>
            <a:gd name="adj1" fmla="val 60000"/>
            <a:gd name="adj2" fmla="val 50000"/>
          </a:avLst>
        </a:prstGeom>
        <a:solidFill>
          <a:srgbClr val="1B2D6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 rot="10800000">
        <a:off x="3882793" y="2321050"/>
        <a:ext cx="2493274" cy="220842"/>
      </dsp:txXfrm>
    </dsp:sp>
    <dsp:sp modelId="{1C79517B-3217-1E4C-9F49-EDEF6B6BD3CF}">
      <dsp:nvSpPr>
        <dsp:cNvPr id="0" name=""/>
        <dsp:cNvSpPr/>
      </dsp:nvSpPr>
      <dsp:spPr>
        <a:xfrm>
          <a:off x="220344" y="1"/>
          <a:ext cx="6769056" cy="1343816"/>
        </a:xfrm>
        <a:prstGeom prst="roundRect">
          <a:avLst>
            <a:gd name="adj" fmla="val 10000"/>
          </a:avLst>
        </a:prstGeom>
        <a:solidFill>
          <a:srgbClr val="A5A9C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kern="1200" dirty="0"/>
            <a:t>institution</a:t>
          </a:r>
          <a:endParaRPr lang="de-DE" sz="1300" kern="1200" dirty="0"/>
        </a:p>
      </dsp:txBody>
      <dsp:txXfrm>
        <a:off x="259703" y="39360"/>
        <a:ext cx="6690338" cy="1265098"/>
      </dsp:txXfrm>
    </dsp:sp>
    <dsp:sp modelId="{00846BCB-3FE5-544A-A06E-E9BB78FAE3AE}">
      <dsp:nvSpPr>
        <dsp:cNvPr id="0" name=""/>
        <dsp:cNvSpPr/>
      </dsp:nvSpPr>
      <dsp:spPr>
        <a:xfrm rot="7849630">
          <a:off x="929621" y="2291520"/>
          <a:ext cx="2671444" cy="368070"/>
        </a:xfrm>
        <a:prstGeom prst="leftRightArrow">
          <a:avLst>
            <a:gd name="adj1" fmla="val 60000"/>
            <a:gd name="adj2" fmla="val 50000"/>
          </a:avLst>
        </a:prstGeom>
        <a:solidFill>
          <a:srgbClr val="1B2D6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 rot="10800000">
        <a:off x="1040042" y="2365134"/>
        <a:ext cx="2450602" cy="220842"/>
      </dsp:txXfrm>
    </dsp:sp>
    <dsp:sp modelId="{A613B235-8CBA-B743-922D-588F2956E9EE}">
      <dsp:nvSpPr>
        <dsp:cNvPr id="0" name=""/>
        <dsp:cNvSpPr/>
      </dsp:nvSpPr>
      <dsp:spPr>
        <a:xfrm>
          <a:off x="0" y="3629318"/>
          <a:ext cx="1723750" cy="434681"/>
        </a:xfrm>
        <a:prstGeom prst="roundRect">
          <a:avLst>
            <a:gd name="adj" fmla="val 10000"/>
          </a:avLst>
        </a:prstGeom>
        <a:solidFill>
          <a:srgbClr val="A5A9C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learners</a:t>
          </a:r>
        </a:p>
      </dsp:txBody>
      <dsp:txXfrm>
        <a:off x="12731" y="3642049"/>
        <a:ext cx="1698288" cy="409219"/>
      </dsp:txXfrm>
    </dsp:sp>
    <dsp:sp modelId="{A55E91FD-E275-9A44-914A-1B62E9158570}">
      <dsp:nvSpPr>
        <dsp:cNvPr id="0" name=""/>
        <dsp:cNvSpPr/>
      </dsp:nvSpPr>
      <dsp:spPr>
        <a:xfrm rot="21593224">
          <a:off x="2491769" y="3525294"/>
          <a:ext cx="2416328" cy="368070"/>
        </a:xfrm>
        <a:prstGeom prst="leftRightArrow">
          <a:avLst>
            <a:gd name="adj1" fmla="val 60000"/>
            <a:gd name="adj2" fmla="val 50000"/>
          </a:avLst>
        </a:prstGeom>
        <a:solidFill>
          <a:srgbClr val="1B2D6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/>
        </a:p>
      </dsp:txBody>
      <dsp:txXfrm>
        <a:off x="2602190" y="3598908"/>
        <a:ext cx="2195486" cy="220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A0B54-3F8C-4CBA-8753-125C3896116A}" type="datetimeFigureOut">
              <a:rPr lang="de-DE" smtClean="0"/>
              <a:t>01.10.2018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ECF20-CEBE-47D1-801B-8DE4127C281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549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2C25699A-4D51-0144-84E2-A30BD37A4531}" type="datetimeFigureOut">
              <a:rPr lang="de-DE" smtClean="0"/>
              <a:pPr/>
              <a:t>01.10.2018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4167BF35-94D1-004E-8163-B1FE6B96399D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842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377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6849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704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>
              <a:cs typeface="Arial"/>
            </a:endParaRPr>
          </a:p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5703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99571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5815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>
              <a:cs typeface="Arial"/>
            </a:endParaRP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aseline="0" dirty="0">
              <a:cs typeface="Arial"/>
            </a:endParaRPr>
          </a:p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3534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latin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latin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latin typeface="Arial"/>
            </a:endParaRPr>
          </a:p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829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6961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9216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4923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GB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8493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GB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4124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6073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>
              <a:cs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BF35-94D1-004E-8163-B1FE6B96399D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512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07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436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ung 7"/>
          <p:cNvGrpSpPr/>
          <p:nvPr userDrawn="1"/>
        </p:nvGrpSpPr>
        <p:grpSpPr>
          <a:xfrm>
            <a:off x="0" y="-381000"/>
            <a:ext cx="9144000" cy="7526873"/>
            <a:chOff x="0" y="-381000"/>
            <a:chExt cx="9144000" cy="7526873"/>
          </a:xfrm>
        </p:grpSpPr>
        <p:sp>
          <p:nvSpPr>
            <p:cNvPr id="3" name="Rechteck 2"/>
            <p:cNvSpPr/>
            <p:nvPr userDrawn="1"/>
          </p:nvSpPr>
          <p:spPr>
            <a:xfrm>
              <a:off x="0" y="0"/>
              <a:ext cx="9144000" cy="6874513"/>
            </a:xfrm>
            <a:prstGeom prst="rect">
              <a:avLst/>
            </a:prstGeom>
            <a:solidFill>
              <a:srgbClr val="1B2D6F">
                <a:alpha val="4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>
                <a:latin typeface="Arial"/>
              </a:endParaRPr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454949" y="-381000"/>
              <a:ext cx="7497179" cy="75268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>
                <a:latin typeface="Arial"/>
              </a:endParaRPr>
            </a:p>
          </p:txBody>
        </p:sp>
        <p:sp>
          <p:nvSpPr>
            <p:cNvPr id="6" name="Rechteck 5"/>
            <p:cNvSpPr/>
            <p:nvPr userDrawn="1"/>
          </p:nvSpPr>
          <p:spPr>
            <a:xfrm>
              <a:off x="4648200" y="0"/>
              <a:ext cx="4495800" cy="68745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noProof="0" dirty="0">
                <a:latin typeface="Arial"/>
              </a:endParaRPr>
            </a:p>
          </p:txBody>
        </p:sp>
      </p:grpSp>
      <p:sp>
        <p:nvSpPr>
          <p:cNvPr id="11" name="Textfeld 10"/>
          <p:cNvSpPr txBox="1"/>
          <p:nvPr userDrawn="1"/>
        </p:nvSpPr>
        <p:spPr>
          <a:xfrm>
            <a:off x="2760524" y="6533703"/>
            <a:ext cx="3885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0" i="0" dirty="0">
                <a:solidFill>
                  <a:srgbClr val="1B2D6F"/>
                </a:solidFill>
                <a:latin typeface="Arial"/>
                <a:cs typeface="Arial"/>
              </a:rPr>
              <a:t>University of Greifswald, Center for Foreign Languages &amp;</a:t>
            </a:r>
            <a:r>
              <a:rPr lang="de-DE" sz="1000" b="0" i="0" baseline="0" dirty="0">
                <a:solidFill>
                  <a:srgbClr val="1B2D6F"/>
                </a:solidFill>
                <a:latin typeface="Arial"/>
                <a:cs typeface="Arial"/>
              </a:rPr>
              <a:t> Media</a:t>
            </a:r>
            <a:endParaRPr lang="de-DE" sz="1000" b="0" i="0" dirty="0">
              <a:solidFill>
                <a:srgbClr val="1B2D6F"/>
              </a:solidFill>
              <a:latin typeface="Arial"/>
              <a:cs typeface="Arial"/>
            </a:endParaRPr>
          </a:p>
        </p:txBody>
      </p:sp>
      <p:sp>
        <p:nvSpPr>
          <p:cNvPr id="12" name="Fußzeilenplatzhalter 4"/>
          <p:cNvSpPr txBox="1">
            <a:spLocks/>
          </p:cNvSpPr>
          <p:nvPr userDrawn="1"/>
        </p:nvSpPr>
        <p:spPr>
          <a:xfrm>
            <a:off x="6791497" y="6549501"/>
            <a:ext cx="1615580" cy="278121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rgbClr val="1B2D6F"/>
                </a:solidFill>
                <a:latin typeface="Arial"/>
              </a:rPr>
              <a:t>Bianca Seeliger-Mächler</a:t>
            </a:r>
          </a:p>
        </p:txBody>
      </p:sp>
      <p:sp>
        <p:nvSpPr>
          <p:cNvPr id="13" name="Foliennummernplatzhalter 5"/>
          <p:cNvSpPr txBox="1">
            <a:spLocks/>
          </p:cNvSpPr>
          <p:nvPr userDrawn="1"/>
        </p:nvSpPr>
        <p:spPr>
          <a:xfrm>
            <a:off x="8457243" y="6489506"/>
            <a:ext cx="531391" cy="27599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>
                <a:solidFill>
                  <a:srgbClr val="1B2D6F"/>
                </a:solidFill>
                <a:latin typeface="Arial"/>
              </a:rPr>
              <a:t>1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677069" y="6488504"/>
            <a:ext cx="69442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50" dirty="0">
                <a:solidFill>
                  <a:schemeClr val="bg1"/>
                </a:solidFill>
                <a:latin typeface="Arial"/>
                <a:cs typeface="Arial"/>
              </a:rPr>
              <a:t>09.2018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 flipV="1">
            <a:off x="0" y="6425596"/>
            <a:ext cx="9144000" cy="9478"/>
          </a:xfrm>
          <a:prstGeom prst="line">
            <a:avLst/>
          </a:prstGeom>
          <a:ln>
            <a:solidFill>
              <a:srgbClr val="1B2D6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199" y="356174"/>
            <a:ext cx="2082578" cy="63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3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Helvetic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Helvetic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Helvetic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Helvetic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Helvetic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/>
          <p:cNvSpPr txBox="1"/>
          <p:nvPr userDrawn="1"/>
        </p:nvSpPr>
        <p:spPr>
          <a:xfrm>
            <a:off x="1787236" y="6486103"/>
            <a:ext cx="4630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rgbClr val="1B2D6F"/>
                </a:solidFill>
                <a:latin typeface="Arial"/>
                <a:cs typeface="Arial"/>
              </a:rPr>
              <a:t>University of Greifswald, Center for Foreign Languages &amp; Media</a:t>
            </a:r>
          </a:p>
        </p:txBody>
      </p:sp>
      <p:sp>
        <p:nvSpPr>
          <p:cNvPr id="17" name="Fußzeilenplatzhalter 4"/>
          <p:cNvSpPr txBox="1">
            <a:spLocks/>
          </p:cNvSpPr>
          <p:nvPr userDrawn="1"/>
        </p:nvSpPr>
        <p:spPr>
          <a:xfrm>
            <a:off x="6733310" y="6487383"/>
            <a:ext cx="1628468" cy="278121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rgbClr val="1B2D6F"/>
                </a:solidFill>
                <a:latin typeface="Arial"/>
              </a:rPr>
              <a:t>Bianca Seeliger-Mächler</a:t>
            </a:r>
          </a:p>
        </p:txBody>
      </p:sp>
      <p:sp>
        <p:nvSpPr>
          <p:cNvPr id="18" name="Foliennummernplatzhalter 5"/>
          <p:cNvSpPr txBox="1">
            <a:spLocks/>
          </p:cNvSpPr>
          <p:nvPr userDrawn="1"/>
        </p:nvSpPr>
        <p:spPr>
          <a:xfrm>
            <a:off x="8457243" y="6489506"/>
            <a:ext cx="531391" cy="27599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Helvetica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>
                <a:solidFill>
                  <a:srgbClr val="1B2D6F"/>
                </a:solidFill>
                <a:latin typeface="Arial"/>
              </a:rPr>
              <a:t>1</a:t>
            </a:r>
          </a:p>
        </p:txBody>
      </p:sp>
      <p:sp>
        <p:nvSpPr>
          <p:cNvPr id="19" name="Rechteck 18"/>
          <p:cNvSpPr/>
          <p:nvPr userDrawn="1"/>
        </p:nvSpPr>
        <p:spPr>
          <a:xfrm>
            <a:off x="677069" y="6488504"/>
            <a:ext cx="69442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50" dirty="0">
                <a:solidFill>
                  <a:srgbClr val="1B2D6F"/>
                </a:solidFill>
                <a:latin typeface="Arial"/>
                <a:cs typeface="Arial"/>
              </a:rPr>
              <a:t>09.2018</a:t>
            </a:r>
            <a:endParaRPr lang="de-DE" sz="1200" dirty="0">
              <a:solidFill>
                <a:srgbClr val="1B2D6F"/>
              </a:solidFill>
              <a:latin typeface="Arial"/>
              <a:cs typeface="Arial"/>
            </a:endParaRPr>
          </a:p>
        </p:txBody>
      </p:sp>
      <p:cxnSp>
        <p:nvCxnSpPr>
          <p:cNvPr id="20" name="Gerade Verbindung 19"/>
          <p:cNvCxnSpPr/>
          <p:nvPr userDrawn="1"/>
        </p:nvCxnSpPr>
        <p:spPr>
          <a:xfrm flipV="1">
            <a:off x="0" y="6425596"/>
            <a:ext cx="9144000" cy="9478"/>
          </a:xfrm>
          <a:prstGeom prst="line">
            <a:avLst/>
          </a:prstGeom>
          <a:ln>
            <a:solidFill>
              <a:srgbClr val="1B2D6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33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1012257" y="1996168"/>
            <a:ext cx="7620226" cy="26193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sz="2400" b="1" dirty="0">
                <a:solidFill>
                  <a:srgbClr val="1B2D6F"/>
                </a:solidFill>
                <a:latin typeface="Arial"/>
              </a:rPr>
              <a:t>Autonomous learning at their fingertips:</a:t>
            </a:r>
            <a:br>
              <a:rPr lang="en-US" sz="2400" b="1" dirty="0">
                <a:solidFill>
                  <a:srgbClr val="1B2D6F"/>
                </a:solidFill>
                <a:latin typeface="Arial"/>
              </a:rPr>
            </a:br>
            <a:r>
              <a:rPr lang="en-US" sz="2400" b="1" dirty="0">
                <a:solidFill>
                  <a:srgbClr val="1B2D6F"/>
                </a:solidFill>
                <a:latin typeface="Arial"/>
              </a:rPr>
              <a:t> </a:t>
            </a:r>
            <a:br>
              <a:rPr lang="en-US" sz="2400" b="1" dirty="0">
                <a:solidFill>
                  <a:srgbClr val="1B2D6F"/>
                </a:solidFill>
                <a:latin typeface="Arial"/>
              </a:rPr>
            </a:br>
            <a:r>
              <a:rPr lang="en-US" sz="2400" b="1" dirty="0">
                <a:solidFill>
                  <a:srgbClr val="1B2D6F"/>
                </a:solidFill>
                <a:latin typeface="Arial"/>
              </a:rPr>
              <a:t>How do language teachers perceive autonomous learning in a higher education setting that offers multiple services that promote this way of learning and teaching?</a:t>
            </a:r>
            <a:endParaRPr lang="de-DE" sz="2400" b="1" dirty="0">
              <a:solidFill>
                <a:srgbClr val="1B2D6F"/>
              </a:solidFill>
              <a:latin typeface="Arial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4822370" y="5003801"/>
            <a:ext cx="3992951" cy="1095829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de-DE" sz="2000" dirty="0">
                <a:latin typeface="Arial"/>
                <a:cs typeface="Arial"/>
              </a:rPr>
              <a:t>IATEFL LASIG Local Conference </a:t>
            </a:r>
          </a:p>
          <a:p>
            <a:pPr marL="0" indent="0" algn="r">
              <a:buNone/>
            </a:pPr>
            <a:r>
              <a:rPr lang="de-DE" sz="2000" dirty="0">
                <a:latin typeface="Arial"/>
                <a:cs typeface="Arial"/>
              </a:rPr>
              <a:t>Brno 2018</a:t>
            </a:r>
          </a:p>
        </p:txBody>
      </p:sp>
    </p:spTree>
    <p:extLst>
      <p:ext uri="{BB962C8B-B14F-4D97-AF65-F5344CB8AC3E}">
        <p14:creationId xmlns:p14="http://schemas.microsoft.com/office/powerpoint/2010/main" val="70293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Teachers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89000" y="1177211"/>
            <a:ext cx="7737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agree to the following statements?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991518" y="1795749"/>
            <a:ext cx="34152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activities should be part of the assessment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lack of valid assessment criteria makes it impossible to implement AL activities appropriately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1795117"/>
            <a:ext cx="3838575" cy="115252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9" y="3403581"/>
            <a:ext cx="38385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20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Teachers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89000" y="1177211"/>
            <a:ext cx="7737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agree to the following statements?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991518" y="1795749"/>
            <a:ext cx="34152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activities should be part of the assessment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lack of valid assessment criteria makes it impossible to implement AL activities appropriately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1795117"/>
            <a:ext cx="3838575" cy="115252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9" y="3403581"/>
            <a:ext cx="38385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37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Teachers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886" y="1674722"/>
            <a:ext cx="3903480" cy="95875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083895" y="1710142"/>
            <a:ext cx="2677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specification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89000" y="1177211"/>
            <a:ext cx="7737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personally have any experiences in autonomous learning?</a:t>
            </a:r>
          </a:p>
        </p:txBody>
      </p:sp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1885769696"/>
              </p:ext>
            </p:extLst>
          </p:nvPr>
        </p:nvGraphicFramePr>
        <p:xfrm>
          <a:off x="889000" y="3238959"/>
          <a:ext cx="3686977" cy="2787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Diagramm 13"/>
          <p:cNvGraphicFramePr/>
          <p:nvPr>
            <p:extLst>
              <p:ext uri="{D42A27DB-BD31-4B8C-83A1-F6EECF244321}">
                <p14:modId xmlns:p14="http://schemas.microsoft.com/office/powerpoint/2010/main" val="355819523"/>
              </p:ext>
            </p:extLst>
          </p:nvPr>
        </p:nvGraphicFramePr>
        <p:xfrm>
          <a:off x="4083584" y="3238958"/>
          <a:ext cx="4542623" cy="271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858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767815" y="524497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Teachers</a:t>
            </a:r>
          </a:p>
        </p:txBody>
      </p:sp>
      <p:sp>
        <p:nvSpPr>
          <p:cNvPr id="3" name="Rechteckige Legende 2"/>
          <p:cNvSpPr/>
          <p:nvPr/>
        </p:nvSpPr>
        <p:spPr>
          <a:xfrm>
            <a:off x="767815" y="1564395"/>
            <a:ext cx="7858393" cy="4461832"/>
          </a:xfrm>
          <a:prstGeom prst="wedgeRectCallout">
            <a:avLst>
              <a:gd name="adj1" fmla="val 2860"/>
              <a:gd name="adj2" fmla="val 54481"/>
            </a:avLst>
          </a:prstGeom>
          <a:solidFill>
            <a:srgbClr val="1B2D6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too time-consuming if done properly“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„too complicated“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„no time to familiarize with this subject“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“where does learner autonomy start?”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“the stringent structure of universities’ language courses, exams and certifications makes it impossible to deal with and to implement autonomous learning methods”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“most teachers don’t have experience or knowledge in this field”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“students show initial enthusiasm that wears off rapidly when it comes to realizing autonomous activities”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67815" y="1088218"/>
            <a:ext cx="7737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comments</a:t>
            </a:r>
          </a:p>
        </p:txBody>
      </p:sp>
    </p:spTree>
    <p:extLst>
      <p:ext uri="{BB962C8B-B14F-4D97-AF65-F5344CB8AC3E}">
        <p14:creationId xmlns:p14="http://schemas.microsoft.com/office/powerpoint/2010/main" val="169117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Discussion</a:t>
            </a:r>
          </a:p>
        </p:txBody>
      </p:sp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1885769696"/>
              </p:ext>
            </p:extLst>
          </p:nvPr>
        </p:nvGraphicFramePr>
        <p:xfrm>
          <a:off x="889000" y="3238959"/>
          <a:ext cx="3686977" cy="2787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hteck 2"/>
          <p:cNvSpPr/>
          <p:nvPr/>
        </p:nvSpPr>
        <p:spPr>
          <a:xfrm>
            <a:off x="889000" y="1392297"/>
            <a:ext cx="7395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are </a:t>
            </a:r>
            <a:r>
              <a:rPr lang="en-US" sz="24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inconsistent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contradictory  </a:t>
            </a:r>
          </a:p>
          <a:p>
            <a:pPr fontAlgn="base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Teachers‘ &amp; students’ </a:t>
            </a:r>
            <a:r>
              <a:rPr lang="en-US" sz="24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of the concept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fontAlgn="base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„folk belief“?</a:t>
            </a:r>
          </a:p>
          <a:p>
            <a:pPr fontAlgn="base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4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Terminology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clear: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Autonomous learning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Self-guided/ independent learning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Autonomy-supporting concepts and settings</a:t>
            </a:r>
          </a:p>
          <a:p>
            <a:pPr fontAlgn="base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Projects‘ results and </a:t>
            </a:r>
            <a:r>
              <a:rPr lang="en-US" sz="24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impact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effect on the teachers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903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694680" cy="63895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sz="3000" b="1" dirty="0">
              <a:solidFill>
                <a:srgbClr val="1B2D6F"/>
              </a:solidFill>
              <a:latin typeface="Arial"/>
              <a:cs typeface="Arial"/>
            </a:endParaRPr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A9856233-017D-DC4E-B74D-A962BAE9E3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3052390"/>
              </p:ext>
            </p:extLst>
          </p:nvPr>
        </p:nvGraphicFramePr>
        <p:xfrm>
          <a:off x="889000" y="1762760"/>
          <a:ext cx="713159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057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 txBox="1">
            <a:spLocks/>
          </p:cNvSpPr>
          <p:nvPr/>
        </p:nvSpPr>
        <p:spPr>
          <a:xfrm>
            <a:off x="889001" y="3176918"/>
            <a:ext cx="3936388" cy="205609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00" dirty="0">
                <a:solidFill>
                  <a:srgbClr val="1B2D6F"/>
                </a:solidFill>
                <a:latin typeface="Arial"/>
              </a:rPr>
              <a:t>Integration</a:t>
            </a:r>
            <a:r>
              <a:rPr lang="en-GB" sz="3000" dirty="0">
                <a:solidFill>
                  <a:schemeClr val="bg1"/>
                </a:solidFill>
                <a:latin typeface="Arial"/>
              </a:rPr>
              <a:t> </a:t>
            </a:r>
            <a:r>
              <a:rPr lang="en-GB" sz="3000" dirty="0">
                <a:solidFill>
                  <a:srgbClr val="1B2D6F"/>
                </a:solidFill>
                <a:latin typeface="Arial"/>
              </a:rPr>
              <a:t>and</a:t>
            </a:r>
            <a:r>
              <a:rPr lang="en-GB" sz="3000" dirty="0">
                <a:solidFill>
                  <a:schemeClr val="bg1"/>
                </a:solidFill>
                <a:latin typeface="Arial"/>
              </a:rPr>
              <a:t> </a:t>
            </a:r>
            <a:r>
              <a:rPr lang="en-GB" sz="3000" dirty="0">
                <a:solidFill>
                  <a:srgbClr val="1B2D6F"/>
                </a:solidFill>
                <a:latin typeface="Arial"/>
              </a:rPr>
              <a:t>practise</a:t>
            </a:r>
            <a:r>
              <a:rPr lang="en-GB" sz="3000" dirty="0">
                <a:solidFill>
                  <a:schemeClr val="bg1"/>
                </a:solidFill>
                <a:latin typeface="Arial"/>
              </a:rPr>
              <a:t> among teachers regarding autonomous learning</a:t>
            </a:r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789848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Initial observations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2581158" y="4478143"/>
            <a:ext cx="3852692" cy="18441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000" dirty="0">
              <a:latin typeface="Arial"/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5437893" y="1498925"/>
            <a:ext cx="2934925" cy="285273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000" dirty="0">
                <a:solidFill>
                  <a:schemeClr val="bg1"/>
                </a:solidFill>
                <a:latin typeface="Arial"/>
              </a:rPr>
              <a:t>Basic </a:t>
            </a:r>
            <a:r>
              <a:rPr lang="en-GB" sz="3000" dirty="0">
                <a:solidFill>
                  <a:srgbClr val="1B2D6F"/>
                </a:solidFill>
                <a:latin typeface="Arial"/>
              </a:rPr>
              <a:t>understanding</a:t>
            </a:r>
            <a:r>
              <a:rPr lang="en-GB" sz="3000" dirty="0">
                <a:solidFill>
                  <a:schemeClr val="bg1"/>
                </a:solidFill>
                <a:latin typeface="Arial"/>
              </a:rPr>
              <a:t> of “autonomous learning” at our institution</a:t>
            </a:r>
          </a:p>
          <a:p>
            <a:endParaRPr lang="en-GB" sz="2800" dirty="0">
              <a:latin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370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 txBox="1">
            <a:spLocks/>
          </p:cNvSpPr>
          <p:nvPr/>
        </p:nvSpPr>
        <p:spPr>
          <a:xfrm>
            <a:off x="649995" y="1958919"/>
            <a:ext cx="1564395" cy="2893099"/>
          </a:xfrm>
          <a:prstGeom prst="rect">
            <a:avLst/>
          </a:prstGeom>
          <a:solidFill>
            <a:srgbClr val="1B2D6F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1456 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220 10,500 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</a:p>
          <a:p>
            <a:pPr marL="0" indent="0" algn="ctr">
              <a:buNone/>
            </a:pPr>
            <a:r>
              <a:rPr lang="en-GB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649995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800" b="1" dirty="0">
                <a:solidFill>
                  <a:srgbClr val="1B2D6F"/>
                </a:solidFill>
                <a:latin typeface="Arial"/>
                <a:cs typeface="Arial"/>
              </a:rPr>
              <a:t>Initial observations</a:t>
            </a:r>
          </a:p>
          <a:p>
            <a:pPr marL="0" indent="0">
              <a:buFont typeface="Arial"/>
              <a:buNone/>
            </a:pPr>
            <a:r>
              <a:rPr lang="de-DE" sz="2800" dirty="0">
                <a:solidFill>
                  <a:srgbClr val="1B2D6F"/>
                </a:solidFill>
                <a:latin typeface="Arial"/>
                <a:cs typeface="Arial"/>
              </a:rPr>
              <a:t>University of Greifswald</a:t>
            </a:r>
          </a:p>
        </p:txBody>
      </p:sp>
      <p:sp>
        <p:nvSpPr>
          <p:cNvPr id="2" name="Rechteck 1"/>
          <p:cNvSpPr/>
          <p:nvPr/>
        </p:nvSpPr>
        <p:spPr>
          <a:xfrm>
            <a:off x="2363117" y="1958919"/>
            <a:ext cx="6086819" cy="2893100"/>
          </a:xfrm>
          <a:prstGeom prst="rect">
            <a:avLst/>
          </a:prstGeom>
          <a:solidFill>
            <a:srgbClr val="1B2D6F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Danish Estonian Finnish Icelandic Norwegian Swedish Polish Russian Czech Ukrainian Lithuanian Latvian German Italian French Spanish Arabic Chinese Dutch Japanese Portuguese Turkish Hebraic Latin Ancient Greek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649995" y="5042772"/>
            <a:ext cx="7799941" cy="1015663"/>
          </a:xfrm>
          <a:prstGeom prst="rect">
            <a:avLst/>
          </a:prstGeom>
          <a:solidFill>
            <a:srgbClr val="1B2D6F"/>
          </a:solidFill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Arial"/>
              </a:rPr>
              <a:t>Services  that promote autonomous 											learning and teaching</a:t>
            </a:r>
          </a:p>
        </p:txBody>
      </p:sp>
    </p:spTree>
    <p:extLst>
      <p:ext uri="{BB962C8B-B14F-4D97-AF65-F5344CB8AC3E}">
        <p14:creationId xmlns:p14="http://schemas.microsoft.com/office/powerpoint/2010/main" val="253041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688340" y="487048"/>
            <a:ext cx="5694680" cy="63895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sz="2800" dirty="0">
              <a:solidFill>
                <a:srgbClr val="1B2D6F"/>
              </a:solidFill>
              <a:latin typeface="Arial"/>
              <a:cs typeface="Arial"/>
            </a:endParaRPr>
          </a:p>
        </p:txBody>
      </p:sp>
      <p:sp>
        <p:nvSpPr>
          <p:cNvPr id="3" name="Legende mit Pfeil nach unten 2"/>
          <p:cNvSpPr/>
          <p:nvPr/>
        </p:nvSpPr>
        <p:spPr>
          <a:xfrm>
            <a:off x="3425545" y="3317504"/>
            <a:ext cx="1872867" cy="1161306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18 questions (open + closed</a:t>
            </a:r>
            <a:r>
              <a:rPr lang="en-GB" dirty="0"/>
              <a:t>)</a:t>
            </a:r>
          </a:p>
          <a:p>
            <a:pPr algn="ctr"/>
            <a:r>
              <a:rPr lang="en-GB" sz="1600" b="1" dirty="0"/>
              <a:t>34 responses</a:t>
            </a:r>
          </a:p>
        </p:txBody>
      </p:sp>
      <p:sp>
        <p:nvSpPr>
          <p:cNvPr id="11" name="Legende mit Pfeil nach unten 10"/>
          <p:cNvSpPr/>
          <p:nvPr/>
        </p:nvSpPr>
        <p:spPr>
          <a:xfrm>
            <a:off x="6062205" y="3317504"/>
            <a:ext cx="1872867" cy="1161306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 </a:t>
            </a:r>
            <a:r>
              <a:rPr lang="en-GB" sz="1600" dirty="0"/>
              <a:t>39 questions (open + closed</a:t>
            </a:r>
            <a:r>
              <a:rPr lang="en-GB" dirty="0"/>
              <a:t>)</a:t>
            </a:r>
          </a:p>
          <a:p>
            <a:pPr algn="ctr"/>
            <a:r>
              <a:rPr lang="en-GB" sz="1600" b="1" dirty="0"/>
              <a:t>15 interviews</a:t>
            </a:r>
          </a:p>
        </p:txBody>
      </p:sp>
      <p:sp>
        <p:nvSpPr>
          <p:cNvPr id="10" name="Rechteck 9"/>
          <p:cNvSpPr/>
          <p:nvPr/>
        </p:nvSpPr>
        <p:spPr>
          <a:xfrm>
            <a:off x="688340" y="352880"/>
            <a:ext cx="26019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Study design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425547" y="1674275"/>
            <a:ext cx="1872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learners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062204" y="1740184"/>
            <a:ext cx="1872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3425546" y="2386365"/>
            <a:ext cx="1872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questionnaires</a:t>
            </a: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062205" y="2386365"/>
            <a:ext cx="1872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</a:t>
            </a:r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88340" y="1612992"/>
            <a:ext cx="209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  <a:endParaRPr lang="en-GB" sz="3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88340" y="2386365"/>
            <a:ext cx="209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88340" y="4666071"/>
            <a:ext cx="1872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601729" y="4927681"/>
            <a:ext cx="2352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Conversation Analysis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3468916" y="4927681"/>
            <a:ext cx="1692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Descriptive statistics</a:t>
            </a:r>
          </a:p>
        </p:txBody>
      </p:sp>
    </p:spTree>
    <p:extLst>
      <p:ext uri="{BB962C8B-B14F-4D97-AF65-F5344CB8AC3E}">
        <p14:creationId xmlns:p14="http://schemas.microsoft.com/office/powerpoint/2010/main" val="279408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Students</a:t>
            </a:r>
            <a:endParaRPr lang="en-GB" sz="3000" b="1" dirty="0">
              <a:solidFill>
                <a:srgbClr val="1B2D6F"/>
              </a:solidFill>
              <a:latin typeface="Arial"/>
              <a:cs typeface="Arial"/>
            </a:endParaRPr>
          </a:p>
        </p:txBody>
      </p:sp>
      <p:sp>
        <p:nvSpPr>
          <p:cNvPr id="12" name="Rechteckige Legende 11"/>
          <p:cNvSpPr/>
          <p:nvPr/>
        </p:nvSpPr>
        <p:spPr>
          <a:xfrm>
            <a:off x="969484" y="2133047"/>
            <a:ext cx="6643171" cy="3463521"/>
          </a:xfrm>
          <a:prstGeom prst="wedgeRectCallout">
            <a:avLst>
              <a:gd name="adj1" fmla="val -44654"/>
              <a:gd name="adj2" fmla="val 64744"/>
            </a:avLst>
          </a:prstGeom>
          <a:solidFill>
            <a:srgbClr val="1B2D6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“decide when, where and what to learn”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“independent”			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“without teacher”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“unassisted”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 course setting”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“self-responsible … but with supervision”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“personal interest”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“homework and active participation”</a:t>
            </a: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“choose from a variety of given resources”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89000" y="1534236"/>
            <a:ext cx="788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understand by “autonomous learning”?</a:t>
            </a:r>
          </a:p>
        </p:txBody>
      </p:sp>
    </p:spTree>
    <p:extLst>
      <p:ext uri="{BB962C8B-B14F-4D97-AF65-F5344CB8AC3E}">
        <p14:creationId xmlns:p14="http://schemas.microsoft.com/office/powerpoint/2010/main" val="63756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Students</a:t>
            </a:r>
            <a:endParaRPr lang="en-GB" sz="3000" b="1" dirty="0">
              <a:solidFill>
                <a:srgbClr val="1B2D6F"/>
              </a:solidFill>
              <a:latin typeface="Arial"/>
              <a:cs typeface="Arial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5077" y="2666082"/>
            <a:ext cx="4430825" cy="1671180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889000" y="1534236"/>
            <a:ext cx="788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feel able to evaluate your own language abilities?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89000" y="2593731"/>
            <a:ext cx="33160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but I feel better with feedback from fellow students or teachers</a:t>
            </a:r>
          </a:p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with checklists or self assessment tests</a:t>
            </a:r>
          </a:p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without further support</a:t>
            </a:r>
          </a:p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No, I need other persons’ validation</a:t>
            </a:r>
          </a:p>
        </p:txBody>
      </p:sp>
    </p:spTree>
    <p:extLst>
      <p:ext uri="{BB962C8B-B14F-4D97-AF65-F5344CB8AC3E}">
        <p14:creationId xmlns:p14="http://schemas.microsoft.com/office/powerpoint/2010/main" val="406943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Students</a:t>
            </a:r>
            <a:endParaRPr lang="en-GB" sz="3000" b="1" dirty="0">
              <a:solidFill>
                <a:srgbClr val="1B2D6F"/>
              </a:solidFill>
              <a:latin typeface="Arial"/>
              <a:cs typeface="Arial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889000" y="1302882"/>
            <a:ext cx="7882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autonomous learning methods and components be implemented into language courses at university?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2264918"/>
            <a:ext cx="3838575" cy="14478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889000" y="2264918"/>
            <a:ext cx="35507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as integrated component</a:t>
            </a: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as optional complement</a:t>
            </a: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specification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89000" y="3989957"/>
            <a:ext cx="788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autonomous learning efforts be creditable?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9" y="4667306"/>
            <a:ext cx="3838575" cy="1123950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889000" y="4667306"/>
            <a:ext cx="3550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specification</a:t>
            </a:r>
          </a:p>
        </p:txBody>
      </p:sp>
    </p:spTree>
    <p:extLst>
      <p:ext uri="{BB962C8B-B14F-4D97-AF65-F5344CB8AC3E}">
        <p14:creationId xmlns:p14="http://schemas.microsoft.com/office/powerpoint/2010/main" val="175639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440675" y="537670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Teachers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370" y="1632389"/>
            <a:ext cx="5413046" cy="434976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40675" y="1632390"/>
            <a:ext cx="310369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Definition of learning goals</a:t>
            </a:r>
          </a:p>
          <a:p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  <a:latin typeface="Helvetica"/>
              <a:cs typeface="Helvetica"/>
            </a:endParaRPr>
          </a:p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Selection of tasks</a:t>
            </a:r>
          </a:p>
          <a:p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  <a:latin typeface="Helvetica"/>
              <a:cs typeface="Helvetica"/>
            </a:endParaRPr>
          </a:p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Selection of instruments</a:t>
            </a:r>
          </a:p>
          <a:p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  <a:latin typeface="Helvetica"/>
              <a:cs typeface="Helvetica"/>
            </a:endParaRPr>
          </a:p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Self-reflexion and evaluation</a:t>
            </a:r>
          </a:p>
          <a:p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  <a:latin typeface="Helvetica"/>
              <a:cs typeface="Helvetica"/>
            </a:endParaRPr>
          </a:p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Independent preparation &amp; follow-up</a:t>
            </a:r>
          </a:p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Selection of arrangement form</a:t>
            </a:r>
          </a:p>
          <a:p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  <a:latin typeface="Helvetica"/>
              <a:cs typeface="Helvetica"/>
            </a:endParaRPr>
          </a:p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Elaboration of presentations</a:t>
            </a:r>
          </a:p>
          <a:p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  <a:latin typeface="Helvetica"/>
              <a:cs typeface="Helvetica"/>
            </a:endParaRPr>
          </a:p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Participation in project work</a:t>
            </a:r>
          </a:p>
          <a:p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  <a:latin typeface="Helvetica"/>
              <a:cs typeface="Helvetica"/>
            </a:endParaRPr>
          </a:p>
          <a:p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cs typeface="Helvetica"/>
              </a:rPr>
              <a:t>Others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40675" y="1134126"/>
            <a:ext cx="8438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learner autonomy manifest in the learner itself in your opinion? </a:t>
            </a:r>
            <a:endParaRPr lang="en-GB" sz="2000" dirty="0">
              <a:solidFill>
                <a:srgbClr val="1B2D6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50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A9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2"/>
          <p:cNvSpPr txBox="1">
            <a:spLocks/>
          </p:cNvSpPr>
          <p:nvPr/>
        </p:nvSpPr>
        <p:spPr>
          <a:xfrm>
            <a:off x="889000" y="549765"/>
            <a:ext cx="5055670" cy="49896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000" b="1" dirty="0">
                <a:solidFill>
                  <a:srgbClr val="1B2D6F"/>
                </a:solidFill>
                <a:latin typeface="Arial"/>
                <a:cs typeface="Arial"/>
              </a:rPr>
              <a:t>Results Teachers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889000" y="1177211"/>
            <a:ext cx="7737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B2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agree to the following statements?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89000" y="1646461"/>
            <a:ext cx="34152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Helvetica"/>
                <a:cs typeface="Helvetica"/>
              </a:rPr>
              <a:t>AL activities are a good supplement to university teaching</a:t>
            </a:r>
          </a:p>
          <a:p>
            <a:endParaRPr lang="en-GB" dirty="0">
              <a:solidFill>
                <a:schemeClr val="bg1"/>
              </a:solidFill>
              <a:latin typeface="Helvetica"/>
              <a:cs typeface="Helvetica"/>
            </a:endParaRPr>
          </a:p>
          <a:p>
            <a:endParaRPr lang="en-GB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n-GB" dirty="0">
                <a:solidFill>
                  <a:schemeClr val="bg1"/>
                </a:solidFill>
                <a:latin typeface="Helvetica"/>
                <a:cs typeface="Helvetica"/>
              </a:rPr>
              <a:t>AL activities are a useful substitution in case of cancelled lessons or overlaps</a:t>
            </a:r>
          </a:p>
          <a:p>
            <a:endParaRPr lang="en-GB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n-GB" dirty="0">
                <a:solidFill>
                  <a:schemeClr val="bg1"/>
                </a:solidFill>
                <a:latin typeface="Helvetica"/>
                <a:cs typeface="Helvetica"/>
              </a:rPr>
              <a:t>AL activities can only be an  addition to university teaching, no substitution</a:t>
            </a:r>
          </a:p>
          <a:p>
            <a:endParaRPr lang="en-GB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n-GB" dirty="0">
                <a:solidFill>
                  <a:schemeClr val="bg1"/>
                </a:solidFill>
                <a:latin typeface="Helvetica"/>
                <a:cs typeface="Helvetica"/>
              </a:rPr>
              <a:t>AL as a competence for LLL should be promoted at universities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2008" y="4013494"/>
            <a:ext cx="3838575" cy="1152525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2010" y="1577321"/>
            <a:ext cx="3838575" cy="115252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2010" y="2789541"/>
            <a:ext cx="3838575" cy="1152525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2010" y="5225714"/>
            <a:ext cx="38385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3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Masterfolie St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tx1">
                <a:lumMod val="85000"/>
                <a:lumOff val="15000"/>
              </a:schemeClr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asterfolie 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tx1">
                <a:lumMod val="85000"/>
                <a:lumOff val="15000"/>
              </a:schemeClr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580</Words>
  <Application>Microsoft Office PowerPoint</Application>
  <PresentationFormat>Předvádění na obrazovce (4:3)</PresentationFormat>
  <Paragraphs>157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Helvetica</vt:lpstr>
      <vt:lpstr>Masterfolie Start</vt:lpstr>
      <vt:lpstr>Masterfolie blank</vt:lpstr>
      <vt:lpstr>Autonomous learning at their fingertips:   How do language teachers perceive autonomous learning in a higher education setting that offers multiple services that promote this way of learning and teaching?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Pressestelle der Ernst-Moritz-Arndt-Universität Greifswald</dc:creator>
  <dc:description>Vorlage zur Gestaltung von Powerpoint-Präsentationen der Philosophischen Fakultät</dc:description>
  <cp:lastModifiedBy>Barbora Novotná</cp:lastModifiedBy>
  <cp:revision>114</cp:revision>
  <cp:lastPrinted>2018-09-19T08:13:31Z</cp:lastPrinted>
  <dcterms:created xsi:type="dcterms:W3CDTF">2012-11-27T14:18:19Z</dcterms:created>
  <dcterms:modified xsi:type="dcterms:W3CDTF">2018-10-01T07:40:12Z</dcterms:modified>
</cp:coreProperties>
</file>