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303" r:id="rId2"/>
    <p:sldId id="307" r:id="rId3"/>
    <p:sldId id="324" r:id="rId4"/>
    <p:sldId id="325" r:id="rId5"/>
    <p:sldId id="322" r:id="rId6"/>
    <p:sldId id="309" r:id="rId7"/>
    <p:sldId id="327" r:id="rId8"/>
    <p:sldId id="328" r:id="rId9"/>
    <p:sldId id="329" r:id="rId10"/>
    <p:sldId id="331" r:id="rId11"/>
    <p:sldId id="330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B8B8B"/>
    <a:srgbClr val="FCA311"/>
    <a:srgbClr val="F7F7F7"/>
    <a:srgbClr val="FA9223"/>
    <a:srgbClr val="FA9211"/>
    <a:srgbClr val="F6A11B"/>
    <a:srgbClr val="B7CC6D"/>
    <a:srgbClr val="BAC6E8"/>
    <a:srgbClr val="C1D0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04" autoAdjust="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25.9.2018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25.9.2018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7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There</a:t>
            </a:r>
            <a:r>
              <a:rPr lang="fi-FI" dirty="0" smtClean="0"/>
              <a:t> is 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hyperlink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middle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slide</a:t>
            </a:r>
            <a:r>
              <a:rPr lang="fi-FI" baseline="0" dirty="0" smtClean="0"/>
              <a:t> to:  </a:t>
            </a:r>
          </a:p>
          <a:p>
            <a:r>
              <a:rPr lang="fi-FI" smtClean="0"/>
              <a:t>https://www.youtube.com/watch?v=rU232NPDVtQ&amp;list=PL89BA3B68F463D809&amp;index=1&amp;feature=plpp_video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4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egohea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7724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22" name="Ryhmä 21"/>
          <p:cNvGrpSpPr/>
          <p:nvPr userDrawn="1"/>
        </p:nvGrpSpPr>
        <p:grpSpPr bwMode="white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20555-55D0-4FAE-9AFB-81BBB54A2F80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996952"/>
            <a:ext cx="4464496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0" y="254000"/>
            <a:ext cx="381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0ACB8D-2E7A-48A7-A94B-030165EC4793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996953"/>
            <a:ext cx="4464496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76000" y="254000"/>
            <a:ext cx="381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76056" y="3212976"/>
            <a:ext cx="381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232025-848E-4C1B-A0F3-5B2B3D457463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>
                <a:latin typeface="+mj-lt"/>
              </a:defRPr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6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54000" y="254000"/>
            <a:ext cx="8636000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17" name="Ryhmä 16"/>
          <p:cNvGrpSpPr/>
          <p:nvPr userDrawn="1"/>
        </p:nvGrpSpPr>
        <p:grpSpPr bwMode="auto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ltGray"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grpSp>
        <p:nvGrpSpPr>
          <p:cNvPr id="19" name="Ryhmä 18"/>
          <p:cNvGrpSpPr/>
          <p:nvPr userDrawn="1"/>
        </p:nvGrpSpPr>
        <p:grpSpPr bwMode="black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4 Helsi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467" y="254000"/>
            <a:ext cx="8636000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/>
          </p:nvPr>
        </p:nvSpPr>
        <p:spPr bwMode="white">
          <a:xfrm>
            <a:off x="683568" y="2852936"/>
            <a:ext cx="77724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5000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grpSp>
        <p:nvGrpSpPr>
          <p:cNvPr id="21" name="Ryhmä 20"/>
          <p:cNvGrpSpPr/>
          <p:nvPr userDrawn="1"/>
        </p:nvGrpSpPr>
        <p:grpSpPr bwMode="white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22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25711-7403-40D4-95B9-18BC015C8A66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85154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SUBHEADING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Presentation </a:t>
            </a:r>
            <a:r>
              <a:rPr lang="fi-FI" dirty="0" err="1" smtClean="0"/>
              <a:t>Name</a:t>
            </a:r>
            <a:r>
              <a:rPr lang="fi-FI" dirty="0" smtClean="0"/>
              <a:t> / </a:t>
            </a:r>
            <a:r>
              <a:rPr lang="fi-FI" dirty="0" err="1" smtClean="0"/>
              <a:t>Firstname</a:t>
            </a:r>
            <a:r>
              <a:rPr lang="fi-FI" dirty="0" smtClean="0"/>
              <a:t> </a:t>
            </a:r>
            <a:r>
              <a:rPr lang="fi-FI" dirty="0" err="1" smtClean="0"/>
              <a:t>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31264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692696"/>
            <a:ext cx="864096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251520" y="2204865"/>
            <a:ext cx="86409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baseline="0">
                <a:latin typeface="+mj-lt"/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204865"/>
            <a:ext cx="8384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>
                <a:latin typeface="+mj-lt"/>
              </a:defRPr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860032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254000" y="254000"/>
            <a:ext cx="8636000" cy="5905500"/>
          </a:xfrm>
          <a:solidFill>
            <a:srgbClr val="7F7F7F"/>
          </a:solidFill>
        </p:spPr>
        <p:txBody>
          <a:bodyPr anchor="ctr"/>
          <a:lstStyle>
            <a:lvl1pPr algn="ctr">
              <a:defRPr b="0" i="0">
                <a:latin typeface="+mj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85DCF2-BC03-4AAE-A835-57E4F208A97E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36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TEXT</a:t>
            </a:r>
            <a:endParaRPr lang="fi-FI" noProof="0" dirty="0"/>
          </a:p>
        </p:txBody>
      </p:sp>
      <p:grpSp>
        <p:nvGrpSpPr>
          <p:cNvPr id="17" name="Ryhmä 16"/>
          <p:cNvGrpSpPr/>
          <p:nvPr userDrawn="1"/>
        </p:nvGrpSpPr>
        <p:grpSpPr bwMode="black">
          <a:xfrm>
            <a:off x="251999" y="250724"/>
            <a:ext cx="1373601" cy="1287376"/>
            <a:chOff x="1311275" y="373063"/>
            <a:chExt cx="6524625" cy="6115050"/>
          </a:xfrm>
          <a:solidFill>
            <a:srgbClr val="FFFFFF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642946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2" y="6275609"/>
            <a:ext cx="1799334" cy="4752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620713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1981200"/>
            <a:ext cx="678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D08BD52-FDAE-42AB-8313-0991B6AE4759}" type="datetime1">
              <a:rPr lang="en-GB" smtClean="0"/>
              <a:pPr>
                <a:defRPr/>
              </a:pPr>
              <a:t>25/09/2018</a:t>
            </a:fld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smtClean="0"/>
              <a:t>Presentation Name / Firstname Lastname</a:t>
            </a:r>
            <a:endParaRPr lang="fi-FI" dirty="0"/>
          </a:p>
        </p:txBody>
      </p:sp>
      <p:grpSp>
        <p:nvGrpSpPr>
          <p:cNvPr id="11" name="Ryhmä 10"/>
          <p:cNvGrpSpPr/>
          <p:nvPr userDrawn="1"/>
        </p:nvGrpSpPr>
        <p:grpSpPr bwMode="black">
          <a:xfrm>
            <a:off x="251999" y="255600"/>
            <a:ext cx="1373601" cy="1287376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80" r:id="rId3"/>
    <p:sldLayoutId id="2147483685" r:id="rId4"/>
    <p:sldLayoutId id="2147483686" r:id="rId5"/>
    <p:sldLayoutId id="2147483681" r:id="rId6"/>
    <p:sldLayoutId id="2147483667" r:id="rId7"/>
    <p:sldLayoutId id="2147483669" r:id="rId8"/>
    <p:sldLayoutId id="2147483684" r:id="rId9"/>
    <p:sldLayoutId id="2147483670" r:id="rId10"/>
    <p:sldLayoutId id="2147483678" r:id="rId11"/>
    <p:sldLayoutId id="2147483683" r:id="rId12"/>
    <p:sldLayoutId id="2147483687" r:id="rId13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232NPDVtQ&amp;list=PL89BA3B68F463D809&amp;index=1&amp;feature=plpp_vide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3816424"/>
          </a:xfrm>
        </p:spPr>
        <p:txBody>
          <a:bodyPr/>
          <a:lstStyle/>
          <a:p>
            <a:r>
              <a:rPr lang="fi-FI" sz="3200" dirty="0">
                <a:solidFill>
                  <a:schemeClr val="bg2"/>
                </a:solidFill>
              </a:rPr>
              <a:t>How to </a:t>
            </a:r>
            <a:r>
              <a:rPr lang="fi-FI" sz="3200" dirty="0" err="1">
                <a:solidFill>
                  <a:schemeClr val="bg2"/>
                </a:solidFill>
              </a:rPr>
              <a:t>encourage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Students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towards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Autonomy</a:t>
            </a:r>
            <a:r>
              <a:rPr lang="fi-FI" sz="3200" dirty="0">
                <a:solidFill>
                  <a:schemeClr val="bg2"/>
                </a:solidFill>
              </a:rPr>
              <a:t> in </a:t>
            </a:r>
            <a:r>
              <a:rPr lang="fi-FI" sz="3200" dirty="0" err="1">
                <a:solidFill>
                  <a:schemeClr val="bg2"/>
                </a:solidFill>
              </a:rPr>
              <a:t>language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learning</a:t>
            </a:r>
            <a:r>
              <a:rPr lang="fi-FI" sz="3200" dirty="0">
                <a:solidFill>
                  <a:schemeClr val="bg2"/>
                </a:solidFill>
              </a:rPr>
              <a:t>? – </a:t>
            </a:r>
            <a:r>
              <a:rPr lang="fi-FI" sz="3200" dirty="0" err="1">
                <a:solidFill>
                  <a:schemeClr val="bg2"/>
                </a:solidFill>
              </a:rPr>
              <a:t>Experiences</a:t>
            </a:r>
            <a:r>
              <a:rPr lang="fi-FI" sz="3200" dirty="0">
                <a:solidFill>
                  <a:schemeClr val="bg2"/>
                </a:solidFill>
              </a:rPr>
              <a:t> of </a:t>
            </a:r>
            <a:r>
              <a:rPr lang="fi-FI" sz="3200" dirty="0" err="1">
                <a:solidFill>
                  <a:schemeClr val="bg2"/>
                </a:solidFill>
              </a:rPr>
              <a:t>Facilitating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Students</a:t>
            </a:r>
            <a:r>
              <a:rPr lang="fi-FI" sz="3200" dirty="0">
                <a:solidFill>
                  <a:schemeClr val="bg2"/>
                </a:solidFill>
              </a:rPr>
              <a:t> in a b1 </a:t>
            </a:r>
            <a:r>
              <a:rPr lang="fi-FI" sz="3200" dirty="0" err="1">
                <a:solidFill>
                  <a:schemeClr val="bg2"/>
                </a:solidFill>
              </a:rPr>
              <a:t>german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course</a:t>
            </a:r>
            <a:r>
              <a:rPr lang="fi-FI" sz="3200" dirty="0">
                <a:solidFill>
                  <a:schemeClr val="bg2"/>
                </a:solidFill>
              </a:rPr>
              <a:t> at </a:t>
            </a:r>
            <a:r>
              <a:rPr lang="fi-FI" sz="3200" dirty="0" err="1">
                <a:solidFill>
                  <a:schemeClr val="bg2"/>
                </a:solidFill>
              </a:rPr>
              <a:t>the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helsinki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university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language</a:t>
            </a:r>
            <a:r>
              <a:rPr lang="fi-FI" sz="3200" dirty="0">
                <a:solidFill>
                  <a:schemeClr val="bg2"/>
                </a:solidFill>
              </a:rPr>
              <a:t> </a:t>
            </a:r>
            <a:r>
              <a:rPr lang="fi-FI" sz="3200" dirty="0" err="1">
                <a:solidFill>
                  <a:schemeClr val="bg2"/>
                </a:solidFill>
              </a:rPr>
              <a:t>centre</a:t>
            </a:r>
            <a:r>
              <a:rPr lang="fi-FI" sz="3200" dirty="0" smtClean="0">
                <a:solidFill>
                  <a:schemeClr val="tx1"/>
                </a:solidFill>
              </a:rPr>
              <a:t/>
            </a:r>
            <a:br>
              <a:rPr lang="fi-FI" sz="3200" dirty="0" smtClean="0">
                <a:solidFill>
                  <a:schemeClr val="tx1"/>
                </a:solidFill>
              </a:rPr>
            </a:br>
            <a:endParaRPr lang="fi-FI" sz="3200" dirty="0">
              <a:solidFill>
                <a:schemeClr val="tx1"/>
              </a:solidFill>
            </a:endParaRPr>
          </a:p>
        </p:txBody>
      </p:sp>
      <p:sp>
        <p:nvSpPr>
          <p:cNvPr id="29" name="Alaotsikko 28"/>
          <p:cNvSpPr>
            <a:spLocks noGrp="1"/>
          </p:cNvSpPr>
          <p:nvPr>
            <p:ph type="subTitle" idx="1"/>
          </p:nvPr>
        </p:nvSpPr>
        <p:spPr>
          <a:xfrm>
            <a:off x="864840" y="4177010"/>
            <a:ext cx="7772400" cy="1371600"/>
          </a:xfrm>
        </p:spPr>
        <p:txBody>
          <a:bodyPr/>
          <a:lstStyle/>
          <a:p>
            <a:r>
              <a:rPr lang="fi-FI" dirty="0" err="1">
                <a:solidFill>
                  <a:schemeClr val="bg2"/>
                </a:solidFill>
              </a:rPr>
              <a:t>Experiences</a:t>
            </a:r>
            <a:r>
              <a:rPr lang="fi-FI" dirty="0">
                <a:solidFill>
                  <a:schemeClr val="bg2"/>
                </a:solidFill>
              </a:rPr>
              <a:t> of </a:t>
            </a:r>
            <a:r>
              <a:rPr lang="fi-FI" dirty="0" err="1">
                <a:solidFill>
                  <a:schemeClr val="bg2"/>
                </a:solidFill>
              </a:rPr>
              <a:t>Facilitating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Students</a:t>
            </a:r>
            <a:r>
              <a:rPr lang="fi-FI" dirty="0">
                <a:solidFill>
                  <a:schemeClr val="bg2"/>
                </a:solidFill>
              </a:rPr>
              <a:t> in a b1 </a:t>
            </a:r>
            <a:r>
              <a:rPr lang="fi-FI" dirty="0" err="1">
                <a:solidFill>
                  <a:schemeClr val="bg2"/>
                </a:solidFill>
              </a:rPr>
              <a:t>german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course</a:t>
            </a:r>
            <a:r>
              <a:rPr lang="fi-FI" dirty="0">
                <a:solidFill>
                  <a:schemeClr val="bg2"/>
                </a:solidFill>
              </a:rPr>
              <a:t> at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helsinki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university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language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centre</a:t>
            </a:r>
            <a:endParaRPr lang="fi-FI" dirty="0">
              <a:solidFill>
                <a:schemeClr val="bg2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1226-BF00-4103-94FA-DD50BCE82826}" type="datetime1">
              <a:rPr lang="en-GB" smtClean="0"/>
              <a:t>25/09/2018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315E-5A66-CF44-AE5D-C333B2F730C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0" name="Alatunnisteen paikkamerkki 29"/>
          <p:cNvSpPr>
            <a:spLocks noGrp="1"/>
          </p:cNvSpPr>
          <p:nvPr>
            <p:ph type="ftr" sz="quarter" idx="11"/>
          </p:nvPr>
        </p:nvSpPr>
        <p:spPr>
          <a:xfrm>
            <a:off x="3203848" y="6309320"/>
            <a:ext cx="4680152" cy="43348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1043608" y="5359278"/>
            <a:ext cx="78488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solidFill>
                  <a:schemeClr val="bg2"/>
                </a:solidFill>
              </a:rPr>
              <a:t>Tia</a:t>
            </a:r>
            <a:r>
              <a:rPr lang="fi-FI" dirty="0">
                <a:solidFill>
                  <a:schemeClr val="bg2"/>
                </a:solidFill>
              </a:rPr>
              <a:t> Patenge (</a:t>
            </a:r>
            <a:r>
              <a:rPr lang="fi-FI" dirty="0" err="1">
                <a:solidFill>
                  <a:schemeClr val="bg2"/>
                </a:solidFill>
              </a:rPr>
              <a:t>Lecturer</a:t>
            </a:r>
            <a:r>
              <a:rPr lang="fi-FI" dirty="0">
                <a:solidFill>
                  <a:schemeClr val="bg2"/>
                </a:solidFill>
              </a:rPr>
              <a:t> for </a:t>
            </a:r>
            <a:r>
              <a:rPr lang="fi-FI" dirty="0" err="1">
                <a:solidFill>
                  <a:schemeClr val="bg2"/>
                </a:solidFill>
              </a:rPr>
              <a:t>German</a:t>
            </a:r>
            <a:r>
              <a:rPr lang="fi-FI" dirty="0">
                <a:solidFill>
                  <a:schemeClr val="bg2"/>
                </a:solidFill>
              </a:rPr>
              <a:t> as a </a:t>
            </a:r>
            <a:r>
              <a:rPr lang="fi-FI" dirty="0" err="1">
                <a:solidFill>
                  <a:schemeClr val="bg2"/>
                </a:solidFill>
              </a:rPr>
              <a:t>Foreign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language</a:t>
            </a:r>
            <a:r>
              <a:rPr lang="fi-FI" dirty="0">
                <a:solidFill>
                  <a:schemeClr val="bg2"/>
                </a:solidFill>
              </a:rPr>
              <a:t>)</a:t>
            </a:r>
          </a:p>
          <a:p>
            <a:r>
              <a:rPr lang="fi-FI" b="1" dirty="0">
                <a:solidFill>
                  <a:schemeClr val="bg2"/>
                </a:solidFill>
              </a:rPr>
              <a:t>Christian</a:t>
            </a:r>
            <a:r>
              <a:rPr lang="fi-FI" dirty="0">
                <a:solidFill>
                  <a:schemeClr val="bg2"/>
                </a:solidFill>
              </a:rPr>
              <a:t> Niedling (</a:t>
            </a:r>
            <a:r>
              <a:rPr lang="fi-FI" dirty="0" err="1">
                <a:solidFill>
                  <a:schemeClr val="bg2"/>
                </a:solidFill>
              </a:rPr>
              <a:t>Lecturer</a:t>
            </a:r>
            <a:r>
              <a:rPr lang="fi-FI" dirty="0">
                <a:solidFill>
                  <a:schemeClr val="bg2"/>
                </a:solidFill>
              </a:rPr>
              <a:t> for </a:t>
            </a:r>
            <a:r>
              <a:rPr lang="fi-FI" dirty="0" err="1">
                <a:solidFill>
                  <a:schemeClr val="bg2"/>
                </a:solidFill>
              </a:rPr>
              <a:t>German</a:t>
            </a:r>
            <a:r>
              <a:rPr lang="fi-FI" dirty="0">
                <a:solidFill>
                  <a:schemeClr val="bg2"/>
                </a:solidFill>
              </a:rPr>
              <a:t> as a </a:t>
            </a:r>
            <a:r>
              <a:rPr lang="fi-FI" dirty="0" err="1">
                <a:solidFill>
                  <a:schemeClr val="bg2"/>
                </a:solidFill>
              </a:rPr>
              <a:t>Foreign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language</a:t>
            </a:r>
            <a:r>
              <a:rPr lang="fi-FI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723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6" name="Grafik 1"/>
          <p:cNvPicPr/>
          <p:nvPr/>
        </p:nvPicPr>
        <p:blipFill rotWithShape="1">
          <a:blip r:embed="rId2"/>
          <a:srcRect l="24039" t="23931" r="43429" b="17664"/>
          <a:stretch/>
        </p:blipFill>
        <p:spPr bwMode="auto">
          <a:xfrm rot="20165275">
            <a:off x="2301371" y="1429050"/>
            <a:ext cx="4283272" cy="4256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2"/>
          <p:cNvPicPr/>
          <p:nvPr/>
        </p:nvPicPr>
        <p:blipFill rotWithShape="1">
          <a:blip r:embed="rId3"/>
          <a:srcRect l="24144" t="23143" r="43875" b="15714"/>
          <a:stretch/>
        </p:blipFill>
        <p:spPr bwMode="auto">
          <a:xfrm rot="2089060">
            <a:off x="2971108" y="714763"/>
            <a:ext cx="3273791" cy="432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4"/>
          <p:cNvPicPr/>
          <p:nvPr/>
        </p:nvPicPr>
        <p:blipFill rotWithShape="1">
          <a:blip r:embed="rId4"/>
          <a:srcRect l="24199" t="24786" r="43269" b="16239"/>
          <a:stretch/>
        </p:blipFill>
        <p:spPr bwMode="auto">
          <a:xfrm>
            <a:off x="2866329" y="1577284"/>
            <a:ext cx="3535858" cy="3444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7"/>
          <p:cNvPicPr/>
          <p:nvPr/>
        </p:nvPicPr>
        <p:blipFill rotWithShape="1">
          <a:blip r:embed="rId5"/>
          <a:srcRect l="23397" t="37322" r="43269" b="30769"/>
          <a:stretch/>
        </p:blipFill>
        <p:spPr bwMode="auto">
          <a:xfrm>
            <a:off x="2498301" y="1651973"/>
            <a:ext cx="5675162" cy="3734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6"/>
          <p:cNvPicPr/>
          <p:nvPr/>
        </p:nvPicPr>
        <p:blipFill rotWithShape="1">
          <a:blip r:embed="rId6"/>
          <a:srcRect l="23717" t="24501" r="43911" b="17094"/>
          <a:stretch/>
        </p:blipFill>
        <p:spPr bwMode="auto">
          <a:xfrm rot="1285345">
            <a:off x="2352366" y="1575907"/>
            <a:ext cx="5320270" cy="374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8"/>
          <p:cNvPicPr/>
          <p:nvPr/>
        </p:nvPicPr>
        <p:blipFill rotWithShape="1">
          <a:blip r:embed="rId7"/>
          <a:srcRect l="23237" t="23931" r="43429" b="17379"/>
          <a:stretch/>
        </p:blipFill>
        <p:spPr bwMode="auto">
          <a:xfrm rot="19611771">
            <a:off x="3001897" y="934707"/>
            <a:ext cx="3828474" cy="3435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/>
          <p:nvPr/>
        </p:nvPicPr>
        <p:blipFill rotWithShape="1">
          <a:blip r:embed="rId8"/>
          <a:srcRect l="23558" t="28775" r="44872" b="20228"/>
          <a:stretch/>
        </p:blipFill>
        <p:spPr bwMode="auto">
          <a:xfrm>
            <a:off x="3113147" y="1327774"/>
            <a:ext cx="4217914" cy="4126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605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ANSWERING THE PARTICULAR NEEDS AND INDIVIDUAL SITUATIONS OF STUDENTS: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FINNISH EDUCATIONAL POLICY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CURRICULUM AND THE REQUIREMENTS OF THE UNIVERSITY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POSSIBILITY OF IMPLEMENTING LANGUAGE STUDIES INTO STUDENTS’ SCHEDULE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MORE FREEDOM AND FLEXIBILITY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TAKING INTO ACCOUNT THE INDIVIDUAL NEEDS OF THE STUDENTS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373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ContenT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2103004"/>
            <a:ext cx="8640960" cy="3888432"/>
          </a:xfrm>
        </p:spPr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THE CURRENT SETTING OF THE GERMAN LANGUAGE IN THE FINNISH EDUCATION SYSTEM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GERMAN LANGUAGE AT LANGUAGE CENTRE OF THE UNIVERSITY OF HELSINKI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COURSE STRUCTURE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INDIVIDUAL COUNSELING SESSIONS – CHALLENGES AND POSSIBILITIES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THE ROLE OF THE COURSE ASSISTANTS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CONCLUSIONS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96200" y="6159500"/>
            <a:ext cx="685800" cy="581868"/>
          </a:xfrm>
        </p:spPr>
        <p:txBody>
          <a:bodyPr/>
          <a:lstStyle/>
          <a:p>
            <a:pPr>
              <a:defRPr/>
            </a:pPr>
            <a:fld id="{A764AF3D-1FDF-41BB-A1FE-1EF56BB22E43}" type="datetime1">
              <a:rPr lang="en-GB" smtClean="0"/>
              <a:t>25/09/2018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382000" y="6159500"/>
            <a:ext cx="510480" cy="581868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907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20" y="528895"/>
            <a:ext cx="8640960" cy="1249544"/>
          </a:xfrm>
        </p:spPr>
        <p:txBody>
          <a:bodyPr/>
          <a:lstStyle/>
          <a:p>
            <a:r>
              <a:rPr lang="fi-FI" sz="3200" dirty="0" err="1" smtClean="0"/>
              <a:t>German</a:t>
            </a:r>
            <a:r>
              <a:rPr lang="fi-FI" sz="3200" dirty="0" smtClean="0"/>
              <a:t> as School </a:t>
            </a:r>
            <a:r>
              <a:rPr lang="fi-FI" sz="3200" dirty="0" err="1" smtClean="0"/>
              <a:t>subject</a:t>
            </a:r>
            <a:endParaRPr lang="fi-FI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04" t="59943" r="21905" b="11127"/>
          <a:stretch/>
        </p:blipFill>
        <p:spPr>
          <a:xfrm>
            <a:off x="1435883" y="1268760"/>
            <a:ext cx="7096557" cy="501405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148064" y="2996952"/>
            <a:ext cx="1944216" cy="8640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15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26" y="548680"/>
            <a:ext cx="6984776" cy="1249544"/>
          </a:xfrm>
        </p:spPr>
        <p:txBody>
          <a:bodyPr/>
          <a:lstStyle/>
          <a:p>
            <a:r>
              <a:rPr lang="fi-FI" sz="3200" dirty="0" err="1"/>
              <a:t>German</a:t>
            </a:r>
            <a:r>
              <a:rPr lang="fi-FI" sz="3200" dirty="0"/>
              <a:t> at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language</a:t>
            </a:r>
            <a:r>
              <a:rPr lang="fi-FI" sz="3200" dirty="0"/>
              <a:t> </a:t>
            </a:r>
            <a:r>
              <a:rPr lang="fi-FI" sz="3200" dirty="0" err="1"/>
              <a:t>centre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university</a:t>
            </a:r>
            <a:r>
              <a:rPr lang="fi-FI" sz="3200" dirty="0"/>
              <a:t> of </a:t>
            </a:r>
            <a:r>
              <a:rPr lang="fi-FI" sz="3200" dirty="0" err="1"/>
              <a:t>helsinki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9275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LANGUAGE SKILLS REQUIRED FOR DEGREES: FINNISH/ SWEDISH AND ONE FOREIGN LANGUAGE (MOST STUDENTS SELECT ENGLISH)</a:t>
            </a:r>
            <a:endParaRPr lang="en-US" sz="2800" dirty="0"/>
          </a:p>
          <a:p>
            <a:pPr marL="1296987" lvl="2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OTHER LANGUAGES ARE OPTIONAL</a:t>
            </a:r>
            <a:endParaRPr lang="fi-FI" sz="2600" dirty="0"/>
          </a:p>
          <a:p>
            <a:pPr marL="549275" indent="-457200" algn="l">
              <a:buFont typeface="Arial" panose="020B0604020202020204" pitchFamily="34" charset="0"/>
              <a:buChar char="•"/>
            </a:pPr>
            <a:r>
              <a:rPr lang="fi-FI" sz="2800" dirty="0" smtClean="0"/>
              <a:t>NO FACULTY BASED GERMAN COURSES </a:t>
            </a:r>
          </a:p>
          <a:p>
            <a:pPr marL="1222375" lvl="2" indent="-457200" algn="l">
              <a:buFont typeface="Arial" panose="020B0604020202020204" pitchFamily="34" charset="0"/>
              <a:buChar char="•"/>
            </a:pPr>
            <a:r>
              <a:rPr lang="fi-FI" sz="2400" dirty="0" smtClean="0">
                <a:sym typeface="Wingdings" panose="05000000000000000000" pitchFamily="2" charset="2"/>
              </a:rPr>
              <a:t>TEACHING ONLY AT ONE CAMPUS AREA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202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60˚ 10 1.2 N, 24˚ 57 18 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25711-7403-40D4-95B9-18BC015C8A66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7" name="Suorakulmio 6">
            <a:hlinkClick r:id="rId3"/>
          </p:cNvPr>
          <p:cNvSpPr/>
          <p:nvPr/>
        </p:nvSpPr>
        <p:spPr>
          <a:xfrm>
            <a:off x="822513" y="2935897"/>
            <a:ext cx="7416824" cy="94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823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27152" y="476672"/>
            <a:ext cx="6624736" cy="1008112"/>
          </a:xfrm>
        </p:spPr>
        <p:txBody>
          <a:bodyPr/>
          <a:lstStyle/>
          <a:p>
            <a:r>
              <a:rPr lang="fi-FI" dirty="0" err="1"/>
              <a:t>Credits</a:t>
            </a:r>
            <a:r>
              <a:rPr lang="fi-FI" dirty="0"/>
              <a:t>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 2016/2017, LC Helsinki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96200" y="6159500"/>
            <a:ext cx="685800" cy="581868"/>
          </a:xfrm>
        </p:spPr>
        <p:txBody>
          <a:bodyPr/>
          <a:lstStyle/>
          <a:p>
            <a:pPr>
              <a:defRPr/>
            </a:pPr>
            <a:fld id="{CFA151D2-E678-4521-AF5F-7339C14E3DBA}" type="datetime1">
              <a:rPr lang="en-GB" smtClean="0"/>
              <a:t>25/09/2018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382000" y="6159500"/>
            <a:ext cx="510480" cy="581868"/>
          </a:xfrm>
        </p:spPr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65" t="20508" r="7139" b="5419"/>
          <a:stretch/>
        </p:blipFill>
        <p:spPr>
          <a:xfrm>
            <a:off x="367888" y="1628800"/>
            <a:ext cx="8462215" cy="4529268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7687560" y="2924944"/>
            <a:ext cx="548208" cy="50405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n 9"/>
          <p:cNvSpPr/>
          <p:nvPr/>
        </p:nvSpPr>
        <p:spPr>
          <a:xfrm>
            <a:off x="7162428" y="5085184"/>
            <a:ext cx="548208" cy="50405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miley Face 10"/>
          <p:cNvSpPr/>
          <p:nvPr/>
        </p:nvSpPr>
        <p:spPr>
          <a:xfrm>
            <a:off x="2987824" y="2816932"/>
            <a:ext cx="216024" cy="21602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797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1769" y="5408464"/>
            <a:ext cx="8685739" cy="468389"/>
            <a:chOff x="2828" y="4679934"/>
            <a:chExt cx="11580985" cy="624518"/>
          </a:xfrm>
        </p:grpSpPr>
        <p:sp>
          <p:nvSpPr>
            <p:cNvPr id="7" name="Rounded Rectangle 6"/>
            <p:cNvSpPr/>
            <p:nvPr/>
          </p:nvSpPr>
          <p:spPr>
            <a:xfrm>
              <a:off x="2828" y="4679934"/>
              <a:ext cx="11580985" cy="624518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1120" y="4698226"/>
              <a:ext cx="11544401" cy="58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All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participants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-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First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meeting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together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(3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hrs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)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-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Indiviual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learning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strategies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,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language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skills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,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setting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of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goals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,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preliminary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study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plan</a:t>
              </a:r>
              <a:endParaRPr lang="fi-FI" sz="105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8021" t="28433" r="33190" b="54569"/>
          <a:stretch/>
        </p:blipFill>
        <p:spPr>
          <a:xfrm>
            <a:off x="7817764" y="857250"/>
            <a:ext cx="902077" cy="1090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6590" y="567523"/>
            <a:ext cx="787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Course </a:t>
            </a:r>
            <a:r>
              <a:rPr lang="fi-FI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Structure</a:t>
            </a:r>
            <a:r>
              <a:rPr lang="fi-FI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: IDEAL </a:t>
            </a:r>
            <a:r>
              <a:rPr lang="fi-FI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Individuelles</a:t>
            </a:r>
            <a:r>
              <a:rPr lang="fi-FI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Deutsch </a:t>
            </a:r>
            <a:r>
              <a:rPr lang="fi-FI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autonom</a:t>
            </a:r>
            <a:r>
              <a:rPr lang="fi-FI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fi-FI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lernen</a:t>
            </a:r>
            <a:r>
              <a:rPr lang="fi-FI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1768" y="4571434"/>
            <a:ext cx="8685739" cy="468389"/>
            <a:chOff x="2828" y="4679934"/>
            <a:chExt cx="11580985" cy="624518"/>
          </a:xfrm>
        </p:grpSpPr>
        <p:sp>
          <p:nvSpPr>
            <p:cNvPr id="14" name="Rounded Rectangle 13"/>
            <p:cNvSpPr/>
            <p:nvPr/>
          </p:nvSpPr>
          <p:spPr>
            <a:xfrm>
              <a:off x="2828" y="4679934"/>
              <a:ext cx="11580985" cy="624518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75000"/>
              </a:schemeClr>
            </a:solidFill>
            <a:ln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1120" y="4698226"/>
              <a:ext cx="11544401" cy="58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/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All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participants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- Second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meeting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(3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hrs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)</a:t>
              </a:r>
            </a:p>
            <a:p>
              <a:pPr lvl="0" algn="ctr"/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- 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planning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,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preliminary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registration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for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theme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groups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,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binding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study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plan</a:t>
              </a:r>
              <a:endParaRPr lang="fi-FI" sz="1050" dirty="0"/>
            </a:p>
          </p:txBody>
        </p:sp>
      </p:grpSp>
      <p:sp>
        <p:nvSpPr>
          <p:cNvPr id="16" name="Right Arrow 15"/>
          <p:cNvSpPr/>
          <p:nvPr/>
        </p:nvSpPr>
        <p:spPr>
          <a:xfrm rot="16200000">
            <a:off x="4391441" y="5023759"/>
            <a:ext cx="326391" cy="38595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grpSp>
        <p:nvGrpSpPr>
          <p:cNvPr id="18" name="Group 17"/>
          <p:cNvGrpSpPr/>
          <p:nvPr/>
        </p:nvGrpSpPr>
        <p:grpSpPr>
          <a:xfrm>
            <a:off x="1360587" y="3734404"/>
            <a:ext cx="6388100" cy="468389"/>
            <a:chOff x="2828" y="4679934"/>
            <a:chExt cx="11580985" cy="624518"/>
          </a:xfrm>
        </p:grpSpPr>
        <p:sp>
          <p:nvSpPr>
            <p:cNvPr id="19" name="Rounded Rectangle 18"/>
            <p:cNvSpPr/>
            <p:nvPr/>
          </p:nvSpPr>
          <p:spPr>
            <a:xfrm>
              <a:off x="2828" y="4679934"/>
              <a:ext cx="11580985" cy="62451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120" y="4698226"/>
              <a:ext cx="11544401" cy="58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/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Individual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guidance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with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facilitor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(15 min)</a:t>
              </a:r>
            </a:p>
            <a:p>
              <a:pPr lvl="0" algn="ctr"/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- 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Discussing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study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plan</a:t>
              </a:r>
              <a:endParaRPr lang="fi-FI" sz="1050" dirty="0"/>
            </a:p>
          </p:txBody>
        </p:sp>
      </p:grpSp>
      <p:sp>
        <p:nvSpPr>
          <p:cNvPr id="21" name="Right Arrow 20"/>
          <p:cNvSpPr/>
          <p:nvPr/>
        </p:nvSpPr>
        <p:spPr>
          <a:xfrm rot="16200000">
            <a:off x="4395580" y="4194135"/>
            <a:ext cx="326391" cy="38595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grpSp>
        <p:nvGrpSpPr>
          <p:cNvPr id="22" name="Group 21"/>
          <p:cNvGrpSpPr/>
          <p:nvPr/>
        </p:nvGrpSpPr>
        <p:grpSpPr>
          <a:xfrm>
            <a:off x="198049" y="2897374"/>
            <a:ext cx="8685739" cy="468389"/>
            <a:chOff x="2828" y="4679934"/>
            <a:chExt cx="11580985" cy="624518"/>
          </a:xfrm>
        </p:grpSpPr>
        <p:sp>
          <p:nvSpPr>
            <p:cNvPr id="23" name="Rounded Rectangle 22"/>
            <p:cNvSpPr/>
            <p:nvPr/>
          </p:nvSpPr>
          <p:spPr>
            <a:xfrm>
              <a:off x="2828" y="4679934"/>
              <a:ext cx="11580985" cy="624518"/>
            </a:xfrm>
            <a:prstGeom prst="roundRect">
              <a:avLst>
                <a:gd name="adj" fmla="val 10000"/>
              </a:avLst>
            </a:prstGeom>
            <a:blipFill>
              <a:blip r:embed="rId3"/>
              <a:tile tx="0" ty="0" sx="100000" sy="100000" flip="none" algn="tl"/>
            </a:blipFill>
            <a:ln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1120" y="4698226"/>
              <a:ext cx="11544401" cy="58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/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Participation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in at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least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three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theme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groups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(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ca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. 40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hrs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)</a:t>
              </a:r>
            </a:p>
            <a:p>
              <a:pPr lvl="0" algn="ctr"/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endParaRPr lang="fi-FI" sz="1050" dirty="0"/>
            </a:p>
          </p:txBody>
        </p:sp>
      </p:grpSp>
      <p:sp>
        <p:nvSpPr>
          <p:cNvPr id="25" name="Right Arrow 24"/>
          <p:cNvSpPr/>
          <p:nvPr/>
        </p:nvSpPr>
        <p:spPr>
          <a:xfrm rot="16200000">
            <a:off x="4377722" y="3354601"/>
            <a:ext cx="326391" cy="38595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grpSp>
        <p:nvGrpSpPr>
          <p:cNvPr id="27" name="Group 26"/>
          <p:cNvGrpSpPr/>
          <p:nvPr/>
        </p:nvGrpSpPr>
        <p:grpSpPr>
          <a:xfrm>
            <a:off x="1350497" y="2064678"/>
            <a:ext cx="6388100" cy="468389"/>
            <a:chOff x="2828" y="4679934"/>
            <a:chExt cx="11580985" cy="624518"/>
          </a:xfrm>
        </p:grpSpPr>
        <p:sp>
          <p:nvSpPr>
            <p:cNvPr id="28" name="Rounded Rectangle 27"/>
            <p:cNvSpPr/>
            <p:nvPr/>
          </p:nvSpPr>
          <p:spPr>
            <a:xfrm>
              <a:off x="2828" y="4679934"/>
              <a:ext cx="11580985" cy="62451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1120" y="4698226"/>
              <a:ext cx="11544401" cy="58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/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Individual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guidance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with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facilitator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(15 min)</a:t>
              </a:r>
            </a:p>
            <a:p>
              <a:pPr lvl="0" algn="ctr"/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- 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Discussing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progression of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studies</a:t>
              </a:r>
              <a:endParaRPr lang="fi-FI" sz="105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60586" y="1242437"/>
            <a:ext cx="6388100" cy="468389"/>
            <a:chOff x="2828" y="4679934"/>
            <a:chExt cx="11580985" cy="624518"/>
          </a:xfrm>
        </p:grpSpPr>
        <p:sp>
          <p:nvSpPr>
            <p:cNvPr id="31" name="Rounded Rectangle 30"/>
            <p:cNvSpPr/>
            <p:nvPr/>
          </p:nvSpPr>
          <p:spPr>
            <a:xfrm>
              <a:off x="2828" y="4679934"/>
              <a:ext cx="11580985" cy="62451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21118" y="4712925"/>
              <a:ext cx="11544402" cy="58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/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Individual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guidance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with </a:t>
              </a:r>
              <a:r>
                <a:rPr lang="fi-FI" sz="1050" b="1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facilitator</a:t>
              </a:r>
              <a:r>
                <a:rPr lang="fi-FI" sz="1050" b="1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(15 min)</a:t>
              </a:r>
            </a:p>
            <a:p>
              <a:pPr lvl="0" algn="ctr"/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- 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Reflecting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learning</a:t>
              </a:r>
              <a:r>
                <a:rPr lang="fi-FI" sz="1050" dirty="0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fi-FI" sz="1050" dirty="0" err="1">
                  <a:solidFill>
                    <a:schemeClr val="tx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process</a:t>
              </a:r>
              <a:endParaRPr lang="fi-FI" sz="1050" dirty="0"/>
            </a:p>
          </p:txBody>
        </p:sp>
      </p:grpSp>
      <p:sp>
        <p:nvSpPr>
          <p:cNvPr id="10" name="Rectangle 9"/>
          <p:cNvSpPr/>
          <p:nvPr/>
        </p:nvSpPr>
        <p:spPr>
          <a:xfrm rot="1079566">
            <a:off x="7431799" y="1758692"/>
            <a:ext cx="1186941" cy="1027828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 smtClean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fi-FI" sz="14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B1+3 </a:t>
            </a:r>
            <a:r>
              <a:rPr lang="fi-FI" sz="1400" b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cr</a:t>
            </a:r>
            <a:r>
              <a:rPr lang="fi-FI" sz="14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(~80h)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Portfolio</a:t>
            </a:r>
          </a:p>
          <a:p>
            <a:pPr algn="ctr"/>
            <a:r>
              <a:rPr lang="fi-FI" sz="1400" b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Logbook</a:t>
            </a:r>
            <a:endParaRPr lang="fi-FI" sz="14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fi-FI" sz="18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3" name="Right Arrow 32"/>
          <p:cNvSpPr/>
          <p:nvPr/>
        </p:nvSpPr>
        <p:spPr>
          <a:xfrm rot="16200000">
            <a:off x="4401530" y="2522580"/>
            <a:ext cx="326391" cy="38595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4" name="Right Arrow 33"/>
          <p:cNvSpPr/>
          <p:nvPr/>
        </p:nvSpPr>
        <p:spPr>
          <a:xfrm rot="16200000">
            <a:off x="4401530" y="1699195"/>
            <a:ext cx="326391" cy="38595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1028" name="Picture 4" descr="Kuvahaun tulos haulle der einfa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1352" y="5043251"/>
            <a:ext cx="300395" cy="3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Kuvahaun tulos haulle der einf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3129" y="1726375"/>
            <a:ext cx="250606" cy="3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Kuvahaun tulos haulle der einf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"/>
          <a:stretch/>
        </p:blipFill>
        <p:spPr bwMode="auto">
          <a:xfrm>
            <a:off x="4045286" y="3377676"/>
            <a:ext cx="316373" cy="3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781911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20" y="620688"/>
            <a:ext cx="8640960" cy="1249544"/>
          </a:xfrm>
        </p:spPr>
        <p:txBody>
          <a:bodyPr/>
          <a:lstStyle/>
          <a:p>
            <a:r>
              <a:rPr lang="fi-FI" sz="2800" dirty="0" err="1"/>
              <a:t>Individual</a:t>
            </a:r>
            <a:r>
              <a:rPr lang="fi-FI" sz="2800" dirty="0"/>
              <a:t> </a:t>
            </a:r>
            <a:r>
              <a:rPr lang="fi-FI" sz="2800" dirty="0" err="1"/>
              <a:t>counseling</a:t>
            </a:r>
            <a:r>
              <a:rPr lang="fi-FI" sz="2800" dirty="0"/>
              <a:t> </a:t>
            </a:r>
            <a:r>
              <a:rPr lang="fi-FI" sz="2800" dirty="0" err="1"/>
              <a:t>sessions</a:t>
            </a:r>
            <a:r>
              <a:rPr lang="fi-FI" sz="2800" dirty="0"/>
              <a:t> – </a:t>
            </a:r>
            <a:r>
              <a:rPr lang="fi-FI" sz="2800" dirty="0" err="1"/>
              <a:t>Challenges</a:t>
            </a:r>
            <a:r>
              <a:rPr lang="fi-FI" sz="2800" dirty="0"/>
              <a:t> and </a:t>
            </a:r>
            <a:r>
              <a:rPr lang="fi-FI" sz="2800" dirty="0" err="1"/>
              <a:t>possibilities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b="1" dirty="0" smtClean="0"/>
              <a:t>FIRST COUNSELING SESSION: </a:t>
            </a:r>
            <a:endParaRPr lang="fi-FI" b="1" dirty="0"/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fi-FI" dirty="0" smtClean="0">
                <a:latin typeface="+mj-lt"/>
              </a:rPr>
              <a:t>’REALITY CHECK’</a:t>
            </a:r>
            <a:endParaRPr lang="fi-FI" dirty="0">
              <a:latin typeface="+mj-lt"/>
            </a:endParaRP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PLANING of THE INDIVIDUAL </a:t>
            </a:r>
            <a:r>
              <a:rPr lang="fi-FI" dirty="0" smtClean="0">
                <a:latin typeface="+mj-lt"/>
              </a:rPr>
              <a:t>LEARNING PATHS</a:t>
            </a:r>
            <a:endParaRPr lang="fi-FI" dirty="0">
              <a:latin typeface="+mj-lt"/>
            </a:endParaRP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b="1" dirty="0"/>
              <a:t>SECOND COUNSELING SESSION:</a:t>
            </a:r>
            <a:r>
              <a:rPr lang="fi-FI" dirty="0"/>
              <a:t> </a:t>
            </a:r>
            <a:endParaRPr lang="fi-FI" b="1" dirty="0"/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sym typeface="Wingdings" panose="05000000000000000000" pitchFamily="2" charset="2"/>
              </a:rPr>
              <a:t>REFLECTION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sym typeface="Wingdings" panose="05000000000000000000" pitchFamily="2" charset="2"/>
              </a:rPr>
              <a:t>RESTRENGHING THE INNER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Motivation</a:t>
            </a:r>
            <a:r>
              <a:rPr lang="fi-FI" dirty="0">
                <a:latin typeface="+mj-lt"/>
              </a:rPr>
              <a:t> (OUR ESSENTIAL CHALLENGE)</a:t>
            </a:r>
          </a:p>
          <a:p>
            <a:pPr marL="725488" lvl="1" indent="-342900" algn="l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MONITORING AND TIPS FOR THE TIME MANAGEMENT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b="1" dirty="0"/>
              <a:t>FINAL COUNSELING SESSION: ’WHERE AM I NOW? WHERE DOES MY ROAD LEAD TO?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 rot="1143334">
            <a:off x="5308167" y="1993482"/>
            <a:ext cx="3763517" cy="1228511"/>
          </a:xfrm>
          <a:prstGeom prst="wedgeEllipseCallout">
            <a:avLst>
              <a:gd name="adj1" fmla="val -39600"/>
              <a:gd name="adj2" fmla="val -56157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”TÄSTÄHÄN SE VASTA ALKAA”</a:t>
            </a:r>
          </a:p>
          <a:p>
            <a:pPr algn="ctr"/>
            <a:r>
              <a:rPr lang="en-US" sz="1800" b="1" dirty="0"/>
              <a:t>“THIS IS JUST THE </a:t>
            </a:r>
            <a:r>
              <a:rPr lang="en-US" sz="1800" b="1" dirty="0" smtClean="0"/>
              <a:t>BEGINNING”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756814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40" y="548680"/>
            <a:ext cx="8640960" cy="1249544"/>
          </a:xfrm>
        </p:spPr>
        <p:txBody>
          <a:bodyPr/>
          <a:lstStyle/>
          <a:p>
            <a:r>
              <a:rPr lang="fi-FI" sz="3600" dirty="0"/>
              <a:t>THE ROLE OF THE COURSE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PROVIDING THE AUTHENTICITY AND INTERNATIONALIZATION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ACTIVITIES ARE NOT TEACHER CENTERED – ’EACH ONE TEACH ONE’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ACTUALITY, LATEST TRENDS</a:t>
            </a:r>
          </a:p>
          <a:p>
            <a:pPr marL="434975" indent="-342900" algn="l">
              <a:buFont typeface="Arial" panose="020B0604020202020204" pitchFamily="34" charset="0"/>
              <a:buChar char="•"/>
            </a:pPr>
            <a:r>
              <a:rPr lang="fi-FI" dirty="0"/>
              <a:t>CREATING A GOOD PEER ATMOSPHERE</a:t>
            </a:r>
            <a:r>
              <a:rPr lang="fi-FI" dirty="0">
                <a:sym typeface="Wingdings" panose="05000000000000000000" pitchFamily="2" charset="2"/>
              </a:rPr>
              <a:t> SAME AGE, SIMILAR INTERESTS</a:t>
            </a:r>
            <a:endParaRPr lang="fi-FI" dirty="0"/>
          </a:p>
          <a:p>
            <a:pPr marL="434975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25/09/2018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881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basic_05112016.potx" id="{E35AB354-8B6D-4135-833D-AA52733E7AD1}" vid="{76CD30FA-6C3D-4836-9A85-70746C99EE86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HY_template_Arial_basic_15112016</Template>
  <TotalTime>0</TotalTime>
  <Words>512</Words>
  <Application>Microsoft Office PowerPoint</Application>
  <PresentationFormat>Předvádění na obrazovce (4:3)</PresentationFormat>
  <Paragraphs>92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Gotham Narrow Bold</vt:lpstr>
      <vt:lpstr>Gotham Narrow Bold</vt:lpstr>
      <vt:lpstr>Gotham Narrow Book</vt:lpstr>
      <vt:lpstr>Gotham-Bold</vt:lpstr>
      <vt:lpstr>Leelawadee</vt:lpstr>
      <vt:lpstr>Wingdings</vt:lpstr>
      <vt:lpstr>HY_2016</vt:lpstr>
      <vt:lpstr>How to encourage Students towards Autonomy in language learning? – Experiences of Facilitating Students in a b1 german course at the helsinki university language centre </vt:lpstr>
      <vt:lpstr>ContenT</vt:lpstr>
      <vt:lpstr>German as School subject</vt:lpstr>
      <vt:lpstr>German at the language centre of the university of helsinki</vt:lpstr>
      <vt:lpstr>60˚ 10 1.2 N, 24˚ 57 18 E</vt:lpstr>
      <vt:lpstr>Credits Study year 2016/2017, LC Helsinki</vt:lpstr>
      <vt:lpstr>Prezentace aplikace PowerPoint</vt:lpstr>
      <vt:lpstr>Individual counseling sessions – Challenges and possibilities</vt:lpstr>
      <vt:lpstr>THE ROLE OF THE COURSE ASSISTANTS</vt:lpstr>
      <vt:lpstr>Prezentace aplikace PowerPoint</vt:lpstr>
      <vt:lpstr>CONCLUSION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2018-09-18T05:57:53Z</dcterms:created>
  <dcterms:modified xsi:type="dcterms:W3CDTF">2018-09-25T10:38:06Z</dcterms:modified>
</cp:coreProperties>
</file>